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9"/>
  </p:sldMasterIdLst>
  <p:notesMasterIdLst>
    <p:notesMasterId r:id="rId39"/>
  </p:notesMasterIdLst>
  <p:handoutMasterIdLst>
    <p:handoutMasterId r:id="rId40"/>
  </p:handoutMasterIdLst>
  <p:sldIdLst>
    <p:sldId id="256" r:id="rId10"/>
    <p:sldId id="257" r:id="rId11"/>
    <p:sldId id="258" r:id="rId12"/>
    <p:sldId id="10180" r:id="rId13"/>
    <p:sldId id="259" r:id="rId14"/>
    <p:sldId id="10181" r:id="rId15"/>
    <p:sldId id="260" r:id="rId16"/>
    <p:sldId id="261" r:id="rId17"/>
    <p:sldId id="264" r:id="rId18"/>
    <p:sldId id="262" r:id="rId19"/>
    <p:sldId id="281" r:id="rId20"/>
    <p:sldId id="265" r:id="rId21"/>
    <p:sldId id="266" r:id="rId22"/>
    <p:sldId id="268" r:id="rId23"/>
    <p:sldId id="282" r:id="rId24"/>
    <p:sldId id="270" r:id="rId25"/>
    <p:sldId id="271" r:id="rId26"/>
    <p:sldId id="272" r:id="rId27"/>
    <p:sldId id="277" r:id="rId28"/>
    <p:sldId id="276" r:id="rId29"/>
    <p:sldId id="274" r:id="rId30"/>
    <p:sldId id="275" r:id="rId31"/>
    <p:sldId id="273" r:id="rId32"/>
    <p:sldId id="10182" r:id="rId33"/>
    <p:sldId id="279" r:id="rId34"/>
    <p:sldId id="263" r:id="rId35"/>
    <p:sldId id="278" r:id="rId36"/>
    <p:sldId id="280" r:id="rId37"/>
    <p:sldId id="28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95" autoAdjust="0"/>
    <p:restoredTop sz="83131" autoAdjust="0"/>
  </p:normalViewPr>
  <p:slideViewPr>
    <p:cSldViewPr snapToGrid="0">
      <p:cViewPr varScale="1">
        <p:scale>
          <a:sx n="95" d="100"/>
          <a:sy n="95" d="100"/>
        </p:scale>
        <p:origin x="67" y="2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13D14-3DEF-4530-A816-4BE3F92ADD8C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781827-1D5A-4ECB-8194-07135B666761}">
      <dgm:prSet phldrT="[Text]"/>
      <dgm:spPr/>
      <dgm:t>
        <a:bodyPr/>
        <a:lstStyle/>
        <a:p>
          <a:r>
            <a:rPr lang="en-US" altLang="zh-CN" dirty="0"/>
            <a:t>1.1 Create a </a:t>
          </a:r>
          <a:r>
            <a:rPr lang="en-US" dirty="0"/>
            <a:t>new project</a:t>
          </a:r>
        </a:p>
      </dgm:t>
    </dgm:pt>
    <dgm:pt modelId="{BD4B57B2-2297-44E7-BF35-4F30CD06CA78}" type="parTrans" cxnId="{B7C75540-2D4D-4B49-8D68-17CC72F1964C}">
      <dgm:prSet/>
      <dgm:spPr/>
      <dgm:t>
        <a:bodyPr/>
        <a:lstStyle/>
        <a:p>
          <a:endParaRPr lang="en-US"/>
        </a:p>
      </dgm:t>
    </dgm:pt>
    <dgm:pt modelId="{609AF92F-28EE-4F54-8C29-FE143DE35B46}" type="sibTrans" cxnId="{B7C75540-2D4D-4B49-8D68-17CC72F1964C}">
      <dgm:prSet/>
      <dgm:spPr/>
      <dgm:t>
        <a:bodyPr/>
        <a:lstStyle/>
        <a:p>
          <a:endParaRPr lang="en-US"/>
        </a:p>
      </dgm:t>
    </dgm:pt>
    <dgm:pt modelId="{B46A3B01-C7E6-4C9E-BA0D-B8D32A3C7E40}">
      <dgm:prSet phldrT="[Text]"/>
      <dgm:spPr/>
      <dgm:t>
        <a:bodyPr/>
        <a:lstStyle/>
        <a:p>
          <a:r>
            <a:rPr lang="en-US" dirty="0"/>
            <a:t>1.2 C-simulation</a:t>
          </a:r>
        </a:p>
      </dgm:t>
    </dgm:pt>
    <dgm:pt modelId="{30B5F0A8-7986-41BA-B6BE-C1FE678071DE}" type="parTrans" cxnId="{7A188872-BF07-4DE5-B367-D608E01151F4}">
      <dgm:prSet/>
      <dgm:spPr/>
      <dgm:t>
        <a:bodyPr/>
        <a:lstStyle/>
        <a:p>
          <a:endParaRPr lang="en-US"/>
        </a:p>
      </dgm:t>
    </dgm:pt>
    <dgm:pt modelId="{1DD13D32-6B52-4BBE-BED0-A449D902D77C}" type="sibTrans" cxnId="{7A188872-BF07-4DE5-B367-D608E01151F4}">
      <dgm:prSet/>
      <dgm:spPr/>
      <dgm:t>
        <a:bodyPr/>
        <a:lstStyle/>
        <a:p>
          <a:endParaRPr lang="en-US"/>
        </a:p>
      </dgm:t>
    </dgm:pt>
    <dgm:pt modelId="{FA44E649-3C36-4EF8-970C-9639720A674C}">
      <dgm:prSet phldrT="[Text]"/>
      <dgm:spPr/>
      <dgm:t>
        <a:bodyPr/>
        <a:lstStyle/>
        <a:p>
          <a:r>
            <a:rPr lang="en-US" dirty="0"/>
            <a:t>1.3 C-synthesis</a:t>
          </a:r>
        </a:p>
      </dgm:t>
    </dgm:pt>
    <dgm:pt modelId="{BFC842AE-D0C5-4A6A-81B1-31087B814F4F}" type="parTrans" cxnId="{F6DA1E09-CEF3-4E5C-A416-EC65D5F4EFFF}">
      <dgm:prSet/>
      <dgm:spPr/>
      <dgm:t>
        <a:bodyPr/>
        <a:lstStyle/>
        <a:p>
          <a:endParaRPr lang="en-US"/>
        </a:p>
      </dgm:t>
    </dgm:pt>
    <dgm:pt modelId="{5A1D5E6A-F62C-444F-98FD-B299F36A7579}" type="sibTrans" cxnId="{F6DA1E09-CEF3-4E5C-A416-EC65D5F4EFFF}">
      <dgm:prSet/>
      <dgm:spPr/>
      <dgm:t>
        <a:bodyPr/>
        <a:lstStyle/>
        <a:p>
          <a:endParaRPr lang="en-US"/>
        </a:p>
      </dgm:t>
    </dgm:pt>
    <dgm:pt modelId="{CF3AC22E-45C5-4350-9CE1-853A3C8E6B18}">
      <dgm:prSet/>
      <dgm:spPr/>
      <dgm:t>
        <a:bodyPr/>
        <a:lstStyle/>
        <a:p>
          <a:r>
            <a:rPr lang="en-US" dirty="0"/>
            <a:t>1.4 C/RTL Co-simulation</a:t>
          </a:r>
        </a:p>
      </dgm:t>
    </dgm:pt>
    <dgm:pt modelId="{75633D47-315B-4B33-983E-B27E3735D216}" type="parTrans" cxnId="{F3BD8B03-F81A-47AF-9246-086DEDF0C299}">
      <dgm:prSet/>
      <dgm:spPr/>
      <dgm:t>
        <a:bodyPr/>
        <a:lstStyle/>
        <a:p>
          <a:endParaRPr lang="en-US"/>
        </a:p>
      </dgm:t>
    </dgm:pt>
    <dgm:pt modelId="{21D7BAB9-8E1B-4C9A-94E1-4E5EB173D008}" type="sibTrans" cxnId="{F3BD8B03-F81A-47AF-9246-086DEDF0C299}">
      <dgm:prSet/>
      <dgm:spPr/>
      <dgm:t>
        <a:bodyPr/>
        <a:lstStyle/>
        <a:p>
          <a:endParaRPr lang="en-US"/>
        </a:p>
      </dgm:t>
    </dgm:pt>
    <dgm:pt modelId="{F4BF9C4B-70B9-4938-9850-262383D586CD}">
      <dgm:prSet/>
      <dgm:spPr/>
      <dgm:t>
        <a:bodyPr/>
        <a:lstStyle/>
        <a:p>
          <a:r>
            <a:rPr lang="en-US" dirty="0"/>
            <a:t>1.5 Export RTL</a:t>
          </a:r>
        </a:p>
      </dgm:t>
    </dgm:pt>
    <dgm:pt modelId="{25F7F98F-7DE4-43A7-AD72-9EA2D81A4BAB}" type="parTrans" cxnId="{340A26C3-E108-4D85-993D-C85C8ADEF3EB}">
      <dgm:prSet/>
      <dgm:spPr/>
      <dgm:t>
        <a:bodyPr/>
        <a:lstStyle/>
        <a:p>
          <a:endParaRPr lang="en-US"/>
        </a:p>
      </dgm:t>
    </dgm:pt>
    <dgm:pt modelId="{B802E61B-5BC9-4979-B8DB-DF6B9BBFAF47}" type="sibTrans" cxnId="{340A26C3-E108-4D85-993D-C85C8ADEF3EB}">
      <dgm:prSet/>
      <dgm:spPr/>
      <dgm:t>
        <a:bodyPr/>
        <a:lstStyle/>
        <a:p>
          <a:endParaRPr lang="en-US"/>
        </a:p>
      </dgm:t>
    </dgm:pt>
    <dgm:pt modelId="{65B73724-3628-4E62-AADB-74ED6794A2E8}" type="pres">
      <dgm:prSet presAssocID="{7E813D14-3DEF-4530-A816-4BE3F92ADD8C}" presName="Name0" presStyleCnt="0">
        <dgm:presLayoutVars>
          <dgm:dir/>
          <dgm:resizeHandles val="exact"/>
        </dgm:presLayoutVars>
      </dgm:prSet>
      <dgm:spPr/>
    </dgm:pt>
    <dgm:pt modelId="{01ADF69D-8002-42CE-A449-D5FC667973D9}" type="pres">
      <dgm:prSet presAssocID="{B7781827-1D5A-4ECB-8194-07135B666761}" presName="node" presStyleLbl="node1" presStyleIdx="0" presStyleCnt="5">
        <dgm:presLayoutVars>
          <dgm:bulletEnabled val="1"/>
        </dgm:presLayoutVars>
      </dgm:prSet>
      <dgm:spPr/>
    </dgm:pt>
    <dgm:pt modelId="{EED7FDF1-A2F4-4206-A567-57F4D80B97FF}" type="pres">
      <dgm:prSet presAssocID="{609AF92F-28EE-4F54-8C29-FE143DE35B46}" presName="sibTrans" presStyleLbl="sibTrans2D1" presStyleIdx="0" presStyleCnt="4"/>
      <dgm:spPr/>
    </dgm:pt>
    <dgm:pt modelId="{B8B5B72F-DB0E-4B6D-809E-1A46F8E3B2F3}" type="pres">
      <dgm:prSet presAssocID="{609AF92F-28EE-4F54-8C29-FE143DE35B46}" presName="connectorText" presStyleLbl="sibTrans2D1" presStyleIdx="0" presStyleCnt="4"/>
      <dgm:spPr/>
    </dgm:pt>
    <dgm:pt modelId="{0B867FA0-1C6A-4FE9-BB6B-A267620DA658}" type="pres">
      <dgm:prSet presAssocID="{B46A3B01-C7E6-4C9E-BA0D-B8D32A3C7E40}" presName="node" presStyleLbl="node1" presStyleIdx="1" presStyleCnt="5">
        <dgm:presLayoutVars>
          <dgm:bulletEnabled val="1"/>
        </dgm:presLayoutVars>
      </dgm:prSet>
      <dgm:spPr/>
    </dgm:pt>
    <dgm:pt modelId="{520E2C99-7C1A-4745-99F1-19264512718C}" type="pres">
      <dgm:prSet presAssocID="{1DD13D32-6B52-4BBE-BED0-A449D902D77C}" presName="sibTrans" presStyleLbl="sibTrans2D1" presStyleIdx="1" presStyleCnt="4"/>
      <dgm:spPr/>
    </dgm:pt>
    <dgm:pt modelId="{6CBF7A7D-CA61-4678-9763-8FE2D67DEBEE}" type="pres">
      <dgm:prSet presAssocID="{1DD13D32-6B52-4BBE-BED0-A449D902D77C}" presName="connectorText" presStyleLbl="sibTrans2D1" presStyleIdx="1" presStyleCnt="4"/>
      <dgm:spPr/>
    </dgm:pt>
    <dgm:pt modelId="{B7317A07-7673-4359-AE49-22465724455B}" type="pres">
      <dgm:prSet presAssocID="{FA44E649-3C36-4EF8-970C-9639720A674C}" presName="node" presStyleLbl="node1" presStyleIdx="2" presStyleCnt="5">
        <dgm:presLayoutVars>
          <dgm:bulletEnabled val="1"/>
        </dgm:presLayoutVars>
      </dgm:prSet>
      <dgm:spPr/>
    </dgm:pt>
    <dgm:pt modelId="{09BD63AD-9AB4-4FAC-8633-C7B0FEF1D857}" type="pres">
      <dgm:prSet presAssocID="{5A1D5E6A-F62C-444F-98FD-B299F36A7579}" presName="sibTrans" presStyleLbl="sibTrans2D1" presStyleIdx="2" presStyleCnt="4"/>
      <dgm:spPr/>
    </dgm:pt>
    <dgm:pt modelId="{7990CCE1-964F-4ED4-B642-E13EBDECE668}" type="pres">
      <dgm:prSet presAssocID="{5A1D5E6A-F62C-444F-98FD-B299F36A7579}" presName="connectorText" presStyleLbl="sibTrans2D1" presStyleIdx="2" presStyleCnt="4"/>
      <dgm:spPr/>
    </dgm:pt>
    <dgm:pt modelId="{C82B01F1-4644-499F-BB9A-6320046E9E6F}" type="pres">
      <dgm:prSet presAssocID="{CF3AC22E-45C5-4350-9CE1-853A3C8E6B18}" presName="node" presStyleLbl="node1" presStyleIdx="3" presStyleCnt="5">
        <dgm:presLayoutVars>
          <dgm:bulletEnabled val="1"/>
        </dgm:presLayoutVars>
      </dgm:prSet>
      <dgm:spPr/>
    </dgm:pt>
    <dgm:pt modelId="{8D26D52B-08DB-4226-B3CA-6E841FCE2C7E}" type="pres">
      <dgm:prSet presAssocID="{21D7BAB9-8E1B-4C9A-94E1-4E5EB173D008}" presName="sibTrans" presStyleLbl="sibTrans2D1" presStyleIdx="3" presStyleCnt="4"/>
      <dgm:spPr/>
    </dgm:pt>
    <dgm:pt modelId="{B72D0273-FBAA-48EC-B084-473A400816E9}" type="pres">
      <dgm:prSet presAssocID="{21D7BAB9-8E1B-4C9A-94E1-4E5EB173D008}" presName="connectorText" presStyleLbl="sibTrans2D1" presStyleIdx="3" presStyleCnt="4"/>
      <dgm:spPr/>
    </dgm:pt>
    <dgm:pt modelId="{640CC5D5-2D44-4DA5-8378-49AA37579F61}" type="pres">
      <dgm:prSet presAssocID="{F4BF9C4B-70B9-4938-9850-262383D586CD}" presName="node" presStyleLbl="node1" presStyleIdx="4" presStyleCnt="5">
        <dgm:presLayoutVars>
          <dgm:bulletEnabled val="1"/>
        </dgm:presLayoutVars>
      </dgm:prSet>
      <dgm:spPr/>
    </dgm:pt>
  </dgm:ptLst>
  <dgm:cxnLst>
    <dgm:cxn modelId="{6F7A3200-602B-45FF-B951-E195393CF0E8}" type="presOf" srcId="{609AF92F-28EE-4F54-8C29-FE143DE35B46}" destId="{EED7FDF1-A2F4-4206-A567-57F4D80B97FF}" srcOrd="0" destOrd="0" presId="urn:microsoft.com/office/officeart/2005/8/layout/process1"/>
    <dgm:cxn modelId="{F3BD8B03-F81A-47AF-9246-086DEDF0C299}" srcId="{7E813D14-3DEF-4530-A816-4BE3F92ADD8C}" destId="{CF3AC22E-45C5-4350-9CE1-853A3C8E6B18}" srcOrd="3" destOrd="0" parTransId="{75633D47-315B-4B33-983E-B27E3735D216}" sibTransId="{21D7BAB9-8E1B-4C9A-94E1-4E5EB173D008}"/>
    <dgm:cxn modelId="{F6DA1E09-CEF3-4E5C-A416-EC65D5F4EFFF}" srcId="{7E813D14-3DEF-4530-A816-4BE3F92ADD8C}" destId="{FA44E649-3C36-4EF8-970C-9639720A674C}" srcOrd="2" destOrd="0" parTransId="{BFC842AE-D0C5-4A6A-81B1-31087B814F4F}" sibTransId="{5A1D5E6A-F62C-444F-98FD-B299F36A7579}"/>
    <dgm:cxn modelId="{B7C75540-2D4D-4B49-8D68-17CC72F1964C}" srcId="{7E813D14-3DEF-4530-A816-4BE3F92ADD8C}" destId="{B7781827-1D5A-4ECB-8194-07135B666761}" srcOrd="0" destOrd="0" parTransId="{BD4B57B2-2297-44E7-BF35-4F30CD06CA78}" sibTransId="{609AF92F-28EE-4F54-8C29-FE143DE35B46}"/>
    <dgm:cxn modelId="{EFC03D5F-DDC9-4CA4-8037-258B4762DB98}" type="presOf" srcId="{21D7BAB9-8E1B-4C9A-94E1-4E5EB173D008}" destId="{8D26D52B-08DB-4226-B3CA-6E841FCE2C7E}" srcOrd="0" destOrd="0" presId="urn:microsoft.com/office/officeart/2005/8/layout/process1"/>
    <dgm:cxn modelId="{C4CA384D-494E-4DC0-8A82-0796CC032CF6}" type="presOf" srcId="{5A1D5E6A-F62C-444F-98FD-B299F36A7579}" destId="{7990CCE1-964F-4ED4-B642-E13EBDECE668}" srcOrd="1" destOrd="0" presId="urn:microsoft.com/office/officeart/2005/8/layout/process1"/>
    <dgm:cxn modelId="{6A59BF4E-A293-4E51-B450-5AE6CBE51793}" type="presOf" srcId="{21D7BAB9-8E1B-4C9A-94E1-4E5EB173D008}" destId="{B72D0273-FBAA-48EC-B084-473A400816E9}" srcOrd="1" destOrd="0" presId="urn:microsoft.com/office/officeart/2005/8/layout/process1"/>
    <dgm:cxn modelId="{C4A8DE51-EB7C-4198-818D-9D7D188EA7E4}" type="presOf" srcId="{609AF92F-28EE-4F54-8C29-FE143DE35B46}" destId="{B8B5B72F-DB0E-4B6D-809E-1A46F8E3B2F3}" srcOrd="1" destOrd="0" presId="urn:microsoft.com/office/officeart/2005/8/layout/process1"/>
    <dgm:cxn modelId="{7A188872-BF07-4DE5-B367-D608E01151F4}" srcId="{7E813D14-3DEF-4530-A816-4BE3F92ADD8C}" destId="{B46A3B01-C7E6-4C9E-BA0D-B8D32A3C7E40}" srcOrd="1" destOrd="0" parTransId="{30B5F0A8-7986-41BA-B6BE-C1FE678071DE}" sibTransId="{1DD13D32-6B52-4BBE-BED0-A449D902D77C}"/>
    <dgm:cxn modelId="{9F182781-6396-497D-B8CB-ED78871307D2}" type="presOf" srcId="{7E813D14-3DEF-4530-A816-4BE3F92ADD8C}" destId="{65B73724-3628-4E62-AADB-74ED6794A2E8}" srcOrd="0" destOrd="0" presId="urn:microsoft.com/office/officeart/2005/8/layout/process1"/>
    <dgm:cxn modelId="{4263F884-E60E-49E0-AE90-F1EB01F920B1}" type="presOf" srcId="{1DD13D32-6B52-4BBE-BED0-A449D902D77C}" destId="{6CBF7A7D-CA61-4678-9763-8FE2D67DEBEE}" srcOrd="1" destOrd="0" presId="urn:microsoft.com/office/officeart/2005/8/layout/process1"/>
    <dgm:cxn modelId="{7BF40B89-E2A0-4091-946E-4E4CDA57F7B2}" type="presOf" srcId="{B46A3B01-C7E6-4C9E-BA0D-B8D32A3C7E40}" destId="{0B867FA0-1C6A-4FE9-BB6B-A267620DA658}" srcOrd="0" destOrd="0" presId="urn:microsoft.com/office/officeart/2005/8/layout/process1"/>
    <dgm:cxn modelId="{32844F8C-7B31-4CA9-B4CD-E73BDE29D7B1}" type="presOf" srcId="{1DD13D32-6B52-4BBE-BED0-A449D902D77C}" destId="{520E2C99-7C1A-4745-99F1-19264512718C}" srcOrd="0" destOrd="0" presId="urn:microsoft.com/office/officeart/2005/8/layout/process1"/>
    <dgm:cxn modelId="{6CDA2EA7-FA28-4962-A8F0-27A308321BD5}" type="presOf" srcId="{F4BF9C4B-70B9-4938-9850-262383D586CD}" destId="{640CC5D5-2D44-4DA5-8378-49AA37579F61}" srcOrd="0" destOrd="0" presId="urn:microsoft.com/office/officeart/2005/8/layout/process1"/>
    <dgm:cxn modelId="{340A26C3-E108-4D85-993D-C85C8ADEF3EB}" srcId="{7E813D14-3DEF-4530-A816-4BE3F92ADD8C}" destId="{F4BF9C4B-70B9-4938-9850-262383D586CD}" srcOrd="4" destOrd="0" parTransId="{25F7F98F-7DE4-43A7-AD72-9EA2D81A4BAB}" sibTransId="{B802E61B-5BC9-4979-B8DB-DF6B9BBFAF47}"/>
    <dgm:cxn modelId="{7F436DC7-8AF7-44D6-AA4A-52FE3A3273CD}" type="presOf" srcId="{5A1D5E6A-F62C-444F-98FD-B299F36A7579}" destId="{09BD63AD-9AB4-4FAC-8633-C7B0FEF1D857}" srcOrd="0" destOrd="0" presId="urn:microsoft.com/office/officeart/2005/8/layout/process1"/>
    <dgm:cxn modelId="{65B2D1D7-99D5-4AC3-9AF4-94DD743137C7}" type="presOf" srcId="{B7781827-1D5A-4ECB-8194-07135B666761}" destId="{01ADF69D-8002-42CE-A449-D5FC667973D9}" srcOrd="0" destOrd="0" presId="urn:microsoft.com/office/officeart/2005/8/layout/process1"/>
    <dgm:cxn modelId="{56037DDA-E3DE-4F66-A0DD-6396EF2E9334}" type="presOf" srcId="{CF3AC22E-45C5-4350-9CE1-853A3C8E6B18}" destId="{C82B01F1-4644-499F-BB9A-6320046E9E6F}" srcOrd="0" destOrd="0" presId="urn:microsoft.com/office/officeart/2005/8/layout/process1"/>
    <dgm:cxn modelId="{2A2BDDEA-99CB-47C6-9B58-09E90445DC84}" type="presOf" srcId="{FA44E649-3C36-4EF8-970C-9639720A674C}" destId="{B7317A07-7673-4359-AE49-22465724455B}" srcOrd="0" destOrd="0" presId="urn:microsoft.com/office/officeart/2005/8/layout/process1"/>
    <dgm:cxn modelId="{C839F302-C35A-4939-8121-F6488542CCC5}" type="presParOf" srcId="{65B73724-3628-4E62-AADB-74ED6794A2E8}" destId="{01ADF69D-8002-42CE-A449-D5FC667973D9}" srcOrd="0" destOrd="0" presId="urn:microsoft.com/office/officeart/2005/8/layout/process1"/>
    <dgm:cxn modelId="{8EB2B45F-DAEF-4B0B-959E-E2F428C14025}" type="presParOf" srcId="{65B73724-3628-4E62-AADB-74ED6794A2E8}" destId="{EED7FDF1-A2F4-4206-A567-57F4D80B97FF}" srcOrd="1" destOrd="0" presId="urn:microsoft.com/office/officeart/2005/8/layout/process1"/>
    <dgm:cxn modelId="{3BD379FD-5714-4C2B-A263-4C2F42E6A147}" type="presParOf" srcId="{EED7FDF1-A2F4-4206-A567-57F4D80B97FF}" destId="{B8B5B72F-DB0E-4B6D-809E-1A46F8E3B2F3}" srcOrd="0" destOrd="0" presId="urn:microsoft.com/office/officeart/2005/8/layout/process1"/>
    <dgm:cxn modelId="{EAE41059-A4DB-4370-9125-13AAA46D98F1}" type="presParOf" srcId="{65B73724-3628-4E62-AADB-74ED6794A2E8}" destId="{0B867FA0-1C6A-4FE9-BB6B-A267620DA658}" srcOrd="2" destOrd="0" presId="urn:microsoft.com/office/officeart/2005/8/layout/process1"/>
    <dgm:cxn modelId="{656CFE72-3FAF-4A2A-B613-FCC0F3547F0E}" type="presParOf" srcId="{65B73724-3628-4E62-AADB-74ED6794A2E8}" destId="{520E2C99-7C1A-4745-99F1-19264512718C}" srcOrd="3" destOrd="0" presId="urn:microsoft.com/office/officeart/2005/8/layout/process1"/>
    <dgm:cxn modelId="{EA692928-9BC2-4B5D-8A4B-5D0546862138}" type="presParOf" srcId="{520E2C99-7C1A-4745-99F1-19264512718C}" destId="{6CBF7A7D-CA61-4678-9763-8FE2D67DEBEE}" srcOrd="0" destOrd="0" presId="urn:microsoft.com/office/officeart/2005/8/layout/process1"/>
    <dgm:cxn modelId="{FA9A4656-05CC-42A5-A994-DBFF4EEC97A8}" type="presParOf" srcId="{65B73724-3628-4E62-AADB-74ED6794A2E8}" destId="{B7317A07-7673-4359-AE49-22465724455B}" srcOrd="4" destOrd="0" presId="urn:microsoft.com/office/officeart/2005/8/layout/process1"/>
    <dgm:cxn modelId="{AB25DFAE-DA40-4FAC-9838-D4D088509D71}" type="presParOf" srcId="{65B73724-3628-4E62-AADB-74ED6794A2E8}" destId="{09BD63AD-9AB4-4FAC-8633-C7B0FEF1D857}" srcOrd="5" destOrd="0" presId="urn:microsoft.com/office/officeart/2005/8/layout/process1"/>
    <dgm:cxn modelId="{150B3A40-0CE6-403F-8CE6-566026851ED4}" type="presParOf" srcId="{09BD63AD-9AB4-4FAC-8633-C7B0FEF1D857}" destId="{7990CCE1-964F-4ED4-B642-E13EBDECE668}" srcOrd="0" destOrd="0" presId="urn:microsoft.com/office/officeart/2005/8/layout/process1"/>
    <dgm:cxn modelId="{DA21E164-E080-4907-8464-C83A635E1082}" type="presParOf" srcId="{65B73724-3628-4E62-AADB-74ED6794A2E8}" destId="{C82B01F1-4644-499F-BB9A-6320046E9E6F}" srcOrd="6" destOrd="0" presId="urn:microsoft.com/office/officeart/2005/8/layout/process1"/>
    <dgm:cxn modelId="{E6E94425-EFDA-45C5-AD1C-62A5FD3286D4}" type="presParOf" srcId="{65B73724-3628-4E62-AADB-74ED6794A2E8}" destId="{8D26D52B-08DB-4226-B3CA-6E841FCE2C7E}" srcOrd="7" destOrd="0" presId="urn:microsoft.com/office/officeart/2005/8/layout/process1"/>
    <dgm:cxn modelId="{7A32003C-BC05-42D3-9B91-FFABC686308D}" type="presParOf" srcId="{8D26D52B-08DB-4226-B3CA-6E841FCE2C7E}" destId="{B72D0273-FBAA-48EC-B084-473A400816E9}" srcOrd="0" destOrd="0" presId="urn:microsoft.com/office/officeart/2005/8/layout/process1"/>
    <dgm:cxn modelId="{3B23597E-6555-4867-9A18-4BA53C3ACFBE}" type="presParOf" srcId="{65B73724-3628-4E62-AADB-74ED6794A2E8}" destId="{640CC5D5-2D44-4DA5-8378-49AA37579F6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813D14-3DEF-4530-A816-4BE3F92ADD8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7781827-1D5A-4ECB-8194-07135B666761}">
      <dgm:prSet phldrT="[Text]"/>
      <dgm:spPr/>
      <dgm:t>
        <a:bodyPr/>
        <a:lstStyle/>
        <a:p>
          <a:r>
            <a:rPr lang="en-US" altLang="zh-CN" dirty="0"/>
            <a:t>2.1 Create a </a:t>
          </a:r>
          <a:r>
            <a:rPr lang="en-US" dirty="0"/>
            <a:t>new project</a:t>
          </a:r>
        </a:p>
      </dgm:t>
    </dgm:pt>
    <dgm:pt modelId="{BD4B57B2-2297-44E7-BF35-4F30CD06CA78}" type="parTrans" cxnId="{B7C75540-2D4D-4B49-8D68-17CC72F1964C}">
      <dgm:prSet/>
      <dgm:spPr/>
      <dgm:t>
        <a:bodyPr/>
        <a:lstStyle/>
        <a:p>
          <a:endParaRPr lang="en-US"/>
        </a:p>
      </dgm:t>
    </dgm:pt>
    <dgm:pt modelId="{609AF92F-28EE-4F54-8C29-FE143DE35B46}" type="sibTrans" cxnId="{B7C75540-2D4D-4B49-8D68-17CC72F1964C}">
      <dgm:prSet/>
      <dgm:spPr/>
      <dgm:t>
        <a:bodyPr/>
        <a:lstStyle/>
        <a:p>
          <a:endParaRPr lang="en-US"/>
        </a:p>
      </dgm:t>
    </dgm:pt>
    <dgm:pt modelId="{FA44E649-3C36-4EF8-970C-9639720A674C}">
      <dgm:prSet phldrT="[Text]"/>
      <dgm:spPr/>
      <dgm:t>
        <a:bodyPr/>
        <a:lstStyle/>
        <a:p>
          <a:r>
            <a:rPr lang="en-US" dirty="0"/>
            <a:t>2.2 Import IP</a:t>
          </a:r>
        </a:p>
      </dgm:t>
    </dgm:pt>
    <dgm:pt modelId="{BFC842AE-D0C5-4A6A-81B1-31087B814F4F}" type="parTrans" cxnId="{F6DA1E09-CEF3-4E5C-A416-EC65D5F4EFFF}">
      <dgm:prSet/>
      <dgm:spPr/>
      <dgm:t>
        <a:bodyPr/>
        <a:lstStyle/>
        <a:p>
          <a:endParaRPr lang="en-US"/>
        </a:p>
      </dgm:t>
    </dgm:pt>
    <dgm:pt modelId="{5A1D5E6A-F62C-444F-98FD-B299F36A7579}" type="sibTrans" cxnId="{F6DA1E09-CEF3-4E5C-A416-EC65D5F4EFFF}">
      <dgm:prSet/>
      <dgm:spPr/>
      <dgm:t>
        <a:bodyPr/>
        <a:lstStyle/>
        <a:p>
          <a:endParaRPr lang="en-US"/>
        </a:p>
      </dgm:t>
    </dgm:pt>
    <dgm:pt modelId="{CF3AC22E-45C5-4350-9CE1-853A3C8E6B18}">
      <dgm:prSet/>
      <dgm:spPr/>
      <dgm:t>
        <a:bodyPr/>
        <a:lstStyle/>
        <a:p>
          <a:r>
            <a:rPr lang="en-US" dirty="0"/>
            <a:t>2.3 Create a block design</a:t>
          </a:r>
        </a:p>
      </dgm:t>
    </dgm:pt>
    <dgm:pt modelId="{75633D47-315B-4B33-983E-B27E3735D216}" type="parTrans" cxnId="{F3BD8B03-F81A-47AF-9246-086DEDF0C299}">
      <dgm:prSet/>
      <dgm:spPr/>
      <dgm:t>
        <a:bodyPr/>
        <a:lstStyle/>
        <a:p>
          <a:endParaRPr lang="en-US"/>
        </a:p>
      </dgm:t>
    </dgm:pt>
    <dgm:pt modelId="{21D7BAB9-8E1B-4C9A-94E1-4E5EB173D008}" type="sibTrans" cxnId="{F3BD8B03-F81A-47AF-9246-086DEDF0C299}">
      <dgm:prSet/>
      <dgm:spPr/>
      <dgm:t>
        <a:bodyPr/>
        <a:lstStyle/>
        <a:p>
          <a:endParaRPr lang="en-US"/>
        </a:p>
      </dgm:t>
    </dgm:pt>
    <dgm:pt modelId="{F4BF9C4B-70B9-4938-9850-262383D586CD}">
      <dgm:prSet/>
      <dgm:spPr/>
      <dgm:t>
        <a:bodyPr/>
        <a:lstStyle/>
        <a:p>
          <a:r>
            <a:rPr lang="en-US" altLang="zh-CN" dirty="0"/>
            <a:t>2.4 Synthesis and generation of bitstreams</a:t>
          </a:r>
          <a:endParaRPr lang="en-US" dirty="0"/>
        </a:p>
      </dgm:t>
    </dgm:pt>
    <dgm:pt modelId="{25F7F98F-7DE4-43A7-AD72-9EA2D81A4BAB}" type="parTrans" cxnId="{340A26C3-E108-4D85-993D-C85C8ADEF3EB}">
      <dgm:prSet/>
      <dgm:spPr/>
      <dgm:t>
        <a:bodyPr/>
        <a:lstStyle/>
        <a:p>
          <a:endParaRPr lang="en-US"/>
        </a:p>
      </dgm:t>
    </dgm:pt>
    <dgm:pt modelId="{B802E61B-5BC9-4979-B8DB-DF6B9BBFAF47}" type="sibTrans" cxnId="{340A26C3-E108-4D85-993D-C85C8ADEF3EB}">
      <dgm:prSet/>
      <dgm:spPr/>
      <dgm:t>
        <a:bodyPr/>
        <a:lstStyle/>
        <a:p>
          <a:endParaRPr lang="en-US"/>
        </a:p>
      </dgm:t>
    </dgm:pt>
    <dgm:pt modelId="{65B73724-3628-4E62-AADB-74ED6794A2E8}" type="pres">
      <dgm:prSet presAssocID="{7E813D14-3DEF-4530-A816-4BE3F92ADD8C}" presName="Name0" presStyleCnt="0">
        <dgm:presLayoutVars>
          <dgm:dir/>
          <dgm:resizeHandles val="exact"/>
        </dgm:presLayoutVars>
      </dgm:prSet>
      <dgm:spPr/>
    </dgm:pt>
    <dgm:pt modelId="{01ADF69D-8002-42CE-A449-D5FC667973D9}" type="pres">
      <dgm:prSet presAssocID="{B7781827-1D5A-4ECB-8194-07135B666761}" presName="node" presStyleLbl="node1" presStyleIdx="0" presStyleCnt="4">
        <dgm:presLayoutVars>
          <dgm:bulletEnabled val="1"/>
        </dgm:presLayoutVars>
      </dgm:prSet>
      <dgm:spPr/>
    </dgm:pt>
    <dgm:pt modelId="{EED7FDF1-A2F4-4206-A567-57F4D80B97FF}" type="pres">
      <dgm:prSet presAssocID="{609AF92F-28EE-4F54-8C29-FE143DE35B46}" presName="sibTrans" presStyleLbl="sibTrans2D1" presStyleIdx="0" presStyleCnt="3"/>
      <dgm:spPr/>
    </dgm:pt>
    <dgm:pt modelId="{B8B5B72F-DB0E-4B6D-809E-1A46F8E3B2F3}" type="pres">
      <dgm:prSet presAssocID="{609AF92F-28EE-4F54-8C29-FE143DE35B46}" presName="connectorText" presStyleLbl="sibTrans2D1" presStyleIdx="0" presStyleCnt="3"/>
      <dgm:spPr/>
    </dgm:pt>
    <dgm:pt modelId="{B7317A07-7673-4359-AE49-22465724455B}" type="pres">
      <dgm:prSet presAssocID="{FA44E649-3C36-4EF8-970C-9639720A674C}" presName="node" presStyleLbl="node1" presStyleIdx="1" presStyleCnt="4">
        <dgm:presLayoutVars>
          <dgm:bulletEnabled val="1"/>
        </dgm:presLayoutVars>
      </dgm:prSet>
      <dgm:spPr/>
    </dgm:pt>
    <dgm:pt modelId="{09BD63AD-9AB4-4FAC-8633-C7B0FEF1D857}" type="pres">
      <dgm:prSet presAssocID="{5A1D5E6A-F62C-444F-98FD-B299F36A7579}" presName="sibTrans" presStyleLbl="sibTrans2D1" presStyleIdx="1" presStyleCnt="3"/>
      <dgm:spPr/>
    </dgm:pt>
    <dgm:pt modelId="{7990CCE1-964F-4ED4-B642-E13EBDECE668}" type="pres">
      <dgm:prSet presAssocID="{5A1D5E6A-F62C-444F-98FD-B299F36A7579}" presName="connectorText" presStyleLbl="sibTrans2D1" presStyleIdx="1" presStyleCnt="3"/>
      <dgm:spPr/>
    </dgm:pt>
    <dgm:pt modelId="{C82B01F1-4644-499F-BB9A-6320046E9E6F}" type="pres">
      <dgm:prSet presAssocID="{CF3AC22E-45C5-4350-9CE1-853A3C8E6B18}" presName="node" presStyleLbl="node1" presStyleIdx="2" presStyleCnt="4">
        <dgm:presLayoutVars>
          <dgm:bulletEnabled val="1"/>
        </dgm:presLayoutVars>
      </dgm:prSet>
      <dgm:spPr/>
    </dgm:pt>
    <dgm:pt modelId="{8D26D52B-08DB-4226-B3CA-6E841FCE2C7E}" type="pres">
      <dgm:prSet presAssocID="{21D7BAB9-8E1B-4C9A-94E1-4E5EB173D008}" presName="sibTrans" presStyleLbl="sibTrans2D1" presStyleIdx="2" presStyleCnt="3"/>
      <dgm:spPr/>
    </dgm:pt>
    <dgm:pt modelId="{B72D0273-FBAA-48EC-B084-473A400816E9}" type="pres">
      <dgm:prSet presAssocID="{21D7BAB9-8E1B-4C9A-94E1-4E5EB173D008}" presName="connectorText" presStyleLbl="sibTrans2D1" presStyleIdx="2" presStyleCnt="3"/>
      <dgm:spPr/>
    </dgm:pt>
    <dgm:pt modelId="{640CC5D5-2D44-4DA5-8378-49AA37579F61}" type="pres">
      <dgm:prSet presAssocID="{F4BF9C4B-70B9-4938-9850-262383D586CD}" presName="node" presStyleLbl="node1" presStyleIdx="3" presStyleCnt="4">
        <dgm:presLayoutVars>
          <dgm:bulletEnabled val="1"/>
        </dgm:presLayoutVars>
      </dgm:prSet>
      <dgm:spPr/>
    </dgm:pt>
  </dgm:ptLst>
  <dgm:cxnLst>
    <dgm:cxn modelId="{6F7A3200-602B-45FF-B951-E195393CF0E8}" type="presOf" srcId="{609AF92F-28EE-4F54-8C29-FE143DE35B46}" destId="{EED7FDF1-A2F4-4206-A567-57F4D80B97FF}" srcOrd="0" destOrd="0" presId="urn:microsoft.com/office/officeart/2005/8/layout/process1"/>
    <dgm:cxn modelId="{F3BD8B03-F81A-47AF-9246-086DEDF0C299}" srcId="{7E813D14-3DEF-4530-A816-4BE3F92ADD8C}" destId="{CF3AC22E-45C5-4350-9CE1-853A3C8E6B18}" srcOrd="2" destOrd="0" parTransId="{75633D47-315B-4B33-983E-B27E3735D216}" sibTransId="{21D7BAB9-8E1B-4C9A-94E1-4E5EB173D008}"/>
    <dgm:cxn modelId="{F6DA1E09-CEF3-4E5C-A416-EC65D5F4EFFF}" srcId="{7E813D14-3DEF-4530-A816-4BE3F92ADD8C}" destId="{FA44E649-3C36-4EF8-970C-9639720A674C}" srcOrd="1" destOrd="0" parTransId="{BFC842AE-D0C5-4A6A-81B1-31087B814F4F}" sibTransId="{5A1D5E6A-F62C-444F-98FD-B299F36A7579}"/>
    <dgm:cxn modelId="{B7C75540-2D4D-4B49-8D68-17CC72F1964C}" srcId="{7E813D14-3DEF-4530-A816-4BE3F92ADD8C}" destId="{B7781827-1D5A-4ECB-8194-07135B666761}" srcOrd="0" destOrd="0" parTransId="{BD4B57B2-2297-44E7-BF35-4F30CD06CA78}" sibTransId="{609AF92F-28EE-4F54-8C29-FE143DE35B46}"/>
    <dgm:cxn modelId="{EFC03D5F-DDC9-4CA4-8037-258B4762DB98}" type="presOf" srcId="{21D7BAB9-8E1B-4C9A-94E1-4E5EB173D008}" destId="{8D26D52B-08DB-4226-B3CA-6E841FCE2C7E}" srcOrd="0" destOrd="0" presId="urn:microsoft.com/office/officeart/2005/8/layout/process1"/>
    <dgm:cxn modelId="{C4CA384D-494E-4DC0-8A82-0796CC032CF6}" type="presOf" srcId="{5A1D5E6A-F62C-444F-98FD-B299F36A7579}" destId="{7990CCE1-964F-4ED4-B642-E13EBDECE668}" srcOrd="1" destOrd="0" presId="urn:microsoft.com/office/officeart/2005/8/layout/process1"/>
    <dgm:cxn modelId="{6A59BF4E-A293-4E51-B450-5AE6CBE51793}" type="presOf" srcId="{21D7BAB9-8E1B-4C9A-94E1-4E5EB173D008}" destId="{B72D0273-FBAA-48EC-B084-473A400816E9}" srcOrd="1" destOrd="0" presId="urn:microsoft.com/office/officeart/2005/8/layout/process1"/>
    <dgm:cxn modelId="{C4A8DE51-EB7C-4198-818D-9D7D188EA7E4}" type="presOf" srcId="{609AF92F-28EE-4F54-8C29-FE143DE35B46}" destId="{B8B5B72F-DB0E-4B6D-809E-1A46F8E3B2F3}" srcOrd="1" destOrd="0" presId="urn:microsoft.com/office/officeart/2005/8/layout/process1"/>
    <dgm:cxn modelId="{9F182781-6396-497D-B8CB-ED78871307D2}" type="presOf" srcId="{7E813D14-3DEF-4530-A816-4BE3F92ADD8C}" destId="{65B73724-3628-4E62-AADB-74ED6794A2E8}" srcOrd="0" destOrd="0" presId="urn:microsoft.com/office/officeart/2005/8/layout/process1"/>
    <dgm:cxn modelId="{6CDA2EA7-FA28-4962-A8F0-27A308321BD5}" type="presOf" srcId="{F4BF9C4B-70B9-4938-9850-262383D586CD}" destId="{640CC5D5-2D44-4DA5-8378-49AA37579F61}" srcOrd="0" destOrd="0" presId="urn:microsoft.com/office/officeart/2005/8/layout/process1"/>
    <dgm:cxn modelId="{340A26C3-E108-4D85-993D-C85C8ADEF3EB}" srcId="{7E813D14-3DEF-4530-A816-4BE3F92ADD8C}" destId="{F4BF9C4B-70B9-4938-9850-262383D586CD}" srcOrd="3" destOrd="0" parTransId="{25F7F98F-7DE4-43A7-AD72-9EA2D81A4BAB}" sibTransId="{B802E61B-5BC9-4979-B8DB-DF6B9BBFAF47}"/>
    <dgm:cxn modelId="{7F436DC7-8AF7-44D6-AA4A-52FE3A3273CD}" type="presOf" srcId="{5A1D5E6A-F62C-444F-98FD-B299F36A7579}" destId="{09BD63AD-9AB4-4FAC-8633-C7B0FEF1D857}" srcOrd="0" destOrd="0" presId="urn:microsoft.com/office/officeart/2005/8/layout/process1"/>
    <dgm:cxn modelId="{65B2D1D7-99D5-4AC3-9AF4-94DD743137C7}" type="presOf" srcId="{B7781827-1D5A-4ECB-8194-07135B666761}" destId="{01ADF69D-8002-42CE-A449-D5FC667973D9}" srcOrd="0" destOrd="0" presId="urn:microsoft.com/office/officeart/2005/8/layout/process1"/>
    <dgm:cxn modelId="{56037DDA-E3DE-4F66-A0DD-6396EF2E9334}" type="presOf" srcId="{CF3AC22E-45C5-4350-9CE1-853A3C8E6B18}" destId="{C82B01F1-4644-499F-BB9A-6320046E9E6F}" srcOrd="0" destOrd="0" presId="urn:microsoft.com/office/officeart/2005/8/layout/process1"/>
    <dgm:cxn modelId="{2A2BDDEA-99CB-47C6-9B58-09E90445DC84}" type="presOf" srcId="{FA44E649-3C36-4EF8-970C-9639720A674C}" destId="{B7317A07-7673-4359-AE49-22465724455B}" srcOrd="0" destOrd="0" presId="urn:microsoft.com/office/officeart/2005/8/layout/process1"/>
    <dgm:cxn modelId="{C839F302-C35A-4939-8121-F6488542CCC5}" type="presParOf" srcId="{65B73724-3628-4E62-AADB-74ED6794A2E8}" destId="{01ADF69D-8002-42CE-A449-D5FC667973D9}" srcOrd="0" destOrd="0" presId="urn:microsoft.com/office/officeart/2005/8/layout/process1"/>
    <dgm:cxn modelId="{8EB2B45F-DAEF-4B0B-959E-E2F428C14025}" type="presParOf" srcId="{65B73724-3628-4E62-AADB-74ED6794A2E8}" destId="{EED7FDF1-A2F4-4206-A567-57F4D80B97FF}" srcOrd="1" destOrd="0" presId="urn:microsoft.com/office/officeart/2005/8/layout/process1"/>
    <dgm:cxn modelId="{3BD379FD-5714-4C2B-A263-4C2F42E6A147}" type="presParOf" srcId="{EED7FDF1-A2F4-4206-A567-57F4D80B97FF}" destId="{B8B5B72F-DB0E-4B6D-809E-1A46F8E3B2F3}" srcOrd="0" destOrd="0" presId="urn:microsoft.com/office/officeart/2005/8/layout/process1"/>
    <dgm:cxn modelId="{FA9A4656-05CC-42A5-A994-DBFF4EEC97A8}" type="presParOf" srcId="{65B73724-3628-4E62-AADB-74ED6794A2E8}" destId="{B7317A07-7673-4359-AE49-22465724455B}" srcOrd="2" destOrd="0" presId="urn:microsoft.com/office/officeart/2005/8/layout/process1"/>
    <dgm:cxn modelId="{AB25DFAE-DA40-4FAC-9838-D4D088509D71}" type="presParOf" srcId="{65B73724-3628-4E62-AADB-74ED6794A2E8}" destId="{09BD63AD-9AB4-4FAC-8633-C7B0FEF1D857}" srcOrd="3" destOrd="0" presId="urn:microsoft.com/office/officeart/2005/8/layout/process1"/>
    <dgm:cxn modelId="{150B3A40-0CE6-403F-8CE6-566026851ED4}" type="presParOf" srcId="{09BD63AD-9AB4-4FAC-8633-C7B0FEF1D857}" destId="{7990CCE1-964F-4ED4-B642-E13EBDECE668}" srcOrd="0" destOrd="0" presId="urn:microsoft.com/office/officeart/2005/8/layout/process1"/>
    <dgm:cxn modelId="{DA21E164-E080-4907-8464-C83A635E1082}" type="presParOf" srcId="{65B73724-3628-4E62-AADB-74ED6794A2E8}" destId="{C82B01F1-4644-499F-BB9A-6320046E9E6F}" srcOrd="4" destOrd="0" presId="urn:microsoft.com/office/officeart/2005/8/layout/process1"/>
    <dgm:cxn modelId="{E6E94425-EFDA-45C5-AD1C-62A5FD3286D4}" type="presParOf" srcId="{65B73724-3628-4E62-AADB-74ED6794A2E8}" destId="{8D26D52B-08DB-4226-B3CA-6E841FCE2C7E}" srcOrd="5" destOrd="0" presId="urn:microsoft.com/office/officeart/2005/8/layout/process1"/>
    <dgm:cxn modelId="{7A32003C-BC05-42D3-9B91-FFABC686308D}" type="presParOf" srcId="{8D26D52B-08DB-4226-B3CA-6E841FCE2C7E}" destId="{B72D0273-FBAA-48EC-B084-473A400816E9}" srcOrd="0" destOrd="0" presId="urn:microsoft.com/office/officeart/2005/8/layout/process1"/>
    <dgm:cxn modelId="{3B23597E-6555-4867-9A18-4BA53C3ACFBE}" type="presParOf" srcId="{65B73724-3628-4E62-AADB-74ED6794A2E8}" destId="{640CC5D5-2D44-4DA5-8378-49AA37579F6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813D14-3DEF-4530-A816-4BE3F92ADD8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7781827-1D5A-4ECB-8194-07135B666761}">
      <dgm:prSet phldrT="[Text]"/>
      <dgm:spPr/>
      <dgm:t>
        <a:bodyPr/>
        <a:lstStyle/>
        <a:p>
          <a:r>
            <a:rPr lang="en-US" altLang="zh-CN" dirty="0"/>
            <a:t>Extract bit and </a:t>
          </a:r>
          <a:r>
            <a:rPr lang="en-US" altLang="zh-CN" dirty="0" err="1"/>
            <a:t>hwh</a:t>
          </a:r>
          <a:r>
            <a:rPr lang="en-US" altLang="zh-CN" dirty="0"/>
            <a:t> files</a:t>
          </a:r>
          <a:endParaRPr lang="en-US" dirty="0"/>
        </a:p>
      </dgm:t>
    </dgm:pt>
    <dgm:pt modelId="{BD4B57B2-2297-44E7-BF35-4F30CD06CA78}" type="parTrans" cxnId="{B7C75540-2D4D-4B49-8D68-17CC72F1964C}">
      <dgm:prSet/>
      <dgm:spPr/>
      <dgm:t>
        <a:bodyPr/>
        <a:lstStyle/>
        <a:p>
          <a:endParaRPr lang="en-US"/>
        </a:p>
      </dgm:t>
    </dgm:pt>
    <dgm:pt modelId="{609AF92F-28EE-4F54-8C29-FE143DE35B46}" type="sibTrans" cxnId="{B7C75540-2D4D-4B49-8D68-17CC72F1964C}">
      <dgm:prSet/>
      <dgm:spPr/>
      <dgm:t>
        <a:bodyPr/>
        <a:lstStyle/>
        <a:p>
          <a:endParaRPr lang="en-US"/>
        </a:p>
      </dgm:t>
    </dgm:pt>
    <dgm:pt modelId="{FA44E649-3C36-4EF8-970C-9639720A674C}">
      <dgm:prSet phldrT="[Text]"/>
      <dgm:spPr/>
      <dgm:t>
        <a:bodyPr/>
        <a:lstStyle/>
        <a:p>
          <a:r>
            <a:rPr lang="en-US" altLang="zh-CN" dirty="0"/>
            <a:t>Visit </a:t>
          </a:r>
          <a:r>
            <a:rPr lang="en-US" altLang="zh-CN" dirty="0" err="1"/>
            <a:t>Jupyter</a:t>
          </a:r>
          <a:r>
            <a:rPr lang="en-US" altLang="zh-CN" dirty="0"/>
            <a:t>  by anaconda </a:t>
          </a:r>
          <a:endParaRPr lang="en-US" dirty="0"/>
        </a:p>
      </dgm:t>
    </dgm:pt>
    <dgm:pt modelId="{BFC842AE-D0C5-4A6A-81B1-31087B814F4F}" type="parTrans" cxnId="{F6DA1E09-CEF3-4E5C-A416-EC65D5F4EFFF}">
      <dgm:prSet/>
      <dgm:spPr/>
      <dgm:t>
        <a:bodyPr/>
        <a:lstStyle/>
        <a:p>
          <a:endParaRPr lang="en-US"/>
        </a:p>
      </dgm:t>
    </dgm:pt>
    <dgm:pt modelId="{5A1D5E6A-F62C-444F-98FD-B299F36A7579}" type="sibTrans" cxnId="{F6DA1E09-CEF3-4E5C-A416-EC65D5F4EFFF}">
      <dgm:prSet/>
      <dgm:spPr/>
      <dgm:t>
        <a:bodyPr/>
        <a:lstStyle/>
        <a:p>
          <a:endParaRPr lang="en-US"/>
        </a:p>
      </dgm:t>
    </dgm:pt>
    <dgm:pt modelId="{CF3AC22E-45C5-4350-9CE1-853A3C8E6B18}">
      <dgm:prSet/>
      <dgm:spPr/>
      <dgm:t>
        <a:bodyPr/>
        <a:lstStyle/>
        <a:p>
          <a:r>
            <a:rPr lang="en-US" altLang="zh-CN" dirty="0"/>
            <a:t>Deploy and run overlay</a:t>
          </a:r>
          <a:endParaRPr lang="en-US" dirty="0"/>
        </a:p>
      </dgm:t>
    </dgm:pt>
    <dgm:pt modelId="{75633D47-315B-4B33-983E-B27E3735D216}" type="parTrans" cxnId="{F3BD8B03-F81A-47AF-9246-086DEDF0C299}">
      <dgm:prSet/>
      <dgm:spPr/>
      <dgm:t>
        <a:bodyPr/>
        <a:lstStyle/>
        <a:p>
          <a:endParaRPr lang="en-US"/>
        </a:p>
      </dgm:t>
    </dgm:pt>
    <dgm:pt modelId="{21D7BAB9-8E1B-4C9A-94E1-4E5EB173D008}" type="sibTrans" cxnId="{F3BD8B03-F81A-47AF-9246-086DEDF0C299}">
      <dgm:prSet/>
      <dgm:spPr/>
      <dgm:t>
        <a:bodyPr/>
        <a:lstStyle/>
        <a:p>
          <a:endParaRPr lang="en-US"/>
        </a:p>
      </dgm:t>
    </dgm:pt>
    <dgm:pt modelId="{65B73724-3628-4E62-AADB-74ED6794A2E8}" type="pres">
      <dgm:prSet presAssocID="{7E813D14-3DEF-4530-A816-4BE3F92ADD8C}" presName="Name0" presStyleCnt="0">
        <dgm:presLayoutVars>
          <dgm:dir/>
          <dgm:resizeHandles val="exact"/>
        </dgm:presLayoutVars>
      </dgm:prSet>
      <dgm:spPr/>
    </dgm:pt>
    <dgm:pt modelId="{01ADF69D-8002-42CE-A449-D5FC667973D9}" type="pres">
      <dgm:prSet presAssocID="{B7781827-1D5A-4ECB-8194-07135B666761}" presName="node" presStyleLbl="node1" presStyleIdx="0" presStyleCnt="3">
        <dgm:presLayoutVars>
          <dgm:bulletEnabled val="1"/>
        </dgm:presLayoutVars>
      </dgm:prSet>
      <dgm:spPr/>
    </dgm:pt>
    <dgm:pt modelId="{EED7FDF1-A2F4-4206-A567-57F4D80B97FF}" type="pres">
      <dgm:prSet presAssocID="{609AF92F-28EE-4F54-8C29-FE143DE35B46}" presName="sibTrans" presStyleLbl="sibTrans2D1" presStyleIdx="0" presStyleCnt="2"/>
      <dgm:spPr/>
    </dgm:pt>
    <dgm:pt modelId="{B8B5B72F-DB0E-4B6D-809E-1A46F8E3B2F3}" type="pres">
      <dgm:prSet presAssocID="{609AF92F-28EE-4F54-8C29-FE143DE35B46}" presName="connectorText" presStyleLbl="sibTrans2D1" presStyleIdx="0" presStyleCnt="2"/>
      <dgm:spPr/>
    </dgm:pt>
    <dgm:pt modelId="{B7317A07-7673-4359-AE49-22465724455B}" type="pres">
      <dgm:prSet presAssocID="{FA44E649-3C36-4EF8-970C-9639720A674C}" presName="node" presStyleLbl="node1" presStyleIdx="1" presStyleCnt="3">
        <dgm:presLayoutVars>
          <dgm:bulletEnabled val="1"/>
        </dgm:presLayoutVars>
      </dgm:prSet>
      <dgm:spPr/>
    </dgm:pt>
    <dgm:pt modelId="{09BD63AD-9AB4-4FAC-8633-C7B0FEF1D857}" type="pres">
      <dgm:prSet presAssocID="{5A1D5E6A-F62C-444F-98FD-B299F36A7579}" presName="sibTrans" presStyleLbl="sibTrans2D1" presStyleIdx="1" presStyleCnt="2"/>
      <dgm:spPr/>
    </dgm:pt>
    <dgm:pt modelId="{7990CCE1-964F-4ED4-B642-E13EBDECE668}" type="pres">
      <dgm:prSet presAssocID="{5A1D5E6A-F62C-444F-98FD-B299F36A7579}" presName="connectorText" presStyleLbl="sibTrans2D1" presStyleIdx="1" presStyleCnt="2"/>
      <dgm:spPr/>
    </dgm:pt>
    <dgm:pt modelId="{C82B01F1-4644-499F-BB9A-6320046E9E6F}" type="pres">
      <dgm:prSet presAssocID="{CF3AC22E-45C5-4350-9CE1-853A3C8E6B18}" presName="node" presStyleLbl="node1" presStyleIdx="2" presStyleCnt="3">
        <dgm:presLayoutVars>
          <dgm:bulletEnabled val="1"/>
        </dgm:presLayoutVars>
      </dgm:prSet>
      <dgm:spPr/>
    </dgm:pt>
  </dgm:ptLst>
  <dgm:cxnLst>
    <dgm:cxn modelId="{6F7A3200-602B-45FF-B951-E195393CF0E8}" type="presOf" srcId="{609AF92F-28EE-4F54-8C29-FE143DE35B46}" destId="{EED7FDF1-A2F4-4206-A567-57F4D80B97FF}" srcOrd="0" destOrd="0" presId="urn:microsoft.com/office/officeart/2005/8/layout/process1"/>
    <dgm:cxn modelId="{F3BD8B03-F81A-47AF-9246-086DEDF0C299}" srcId="{7E813D14-3DEF-4530-A816-4BE3F92ADD8C}" destId="{CF3AC22E-45C5-4350-9CE1-853A3C8E6B18}" srcOrd="2" destOrd="0" parTransId="{75633D47-315B-4B33-983E-B27E3735D216}" sibTransId="{21D7BAB9-8E1B-4C9A-94E1-4E5EB173D008}"/>
    <dgm:cxn modelId="{F6DA1E09-CEF3-4E5C-A416-EC65D5F4EFFF}" srcId="{7E813D14-3DEF-4530-A816-4BE3F92ADD8C}" destId="{FA44E649-3C36-4EF8-970C-9639720A674C}" srcOrd="1" destOrd="0" parTransId="{BFC842AE-D0C5-4A6A-81B1-31087B814F4F}" sibTransId="{5A1D5E6A-F62C-444F-98FD-B299F36A7579}"/>
    <dgm:cxn modelId="{B7C75540-2D4D-4B49-8D68-17CC72F1964C}" srcId="{7E813D14-3DEF-4530-A816-4BE3F92ADD8C}" destId="{B7781827-1D5A-4ECB-8194-07135B666761}" srcOrd="0" destOrd="0" parTransId="{BD4B57B2-2297-44E7-BF35-4F30CD06CA78}" sibTransId="{609AF92F-28EE-4F54-8C29-FE143DE35B46}"/>
    <dgm:cxn modelId="{C4CA384D-494E-4DC0-8A82-0796CC032CF6}" type="presOf" srcId="{5A1D5E6A-F62C-444F-98FD-B299F36A7579}" destId="{7990CCE1-964F-4ED4-B642-E13EBDECE668}" srcOrd="1" destOrd="0" presId="urn:microsoft.com/office/officeart/2005/8/layout/process1"/>
    <dgm:cxn modelId="{C4A8DE51-EB7C-4198-818D-9D7D188EA7E4}" type="presOf" srcId="{609AF92F-28EE-4F54-8C29-FE143DE35B46}" destId="{B8B5B72F-DB0E-4B6D-809E-1A46F8E3B2F3}" srcOrd="1" destOrd="0" presId="urn:microsoft.com/office/officeart/2005/8/layout/process1"/>
    <dgm:cxn modelId="{9F182781-6396-497D-B8CB-ED78871307D2}" type="presOf" srcId="{7E813D14-3DEF-4530-A816-4BE3F92ADD8C}" destId="{65B73724-3628-4E62-AADB-74ED6794A2E8}" srcOrd="0" destOrd="0" presId="urn:microsoft.com/office/officeart/2005/8/layout/process1"/>
    <dgm:cxn modelId="{7F436DC7-8AF7-44D6-AA4A-52FE3A3273CD}" type="presOf" srcId="{5A1D5E6A-F62C-444F-98FD-B299F36A7579}" destId="{09BD63AD-9AB4-4FAC-8633-C7B0FEF1D857}" srcOrd="0" destOrd="0" presId="urn:microsoft.com/office/officeart/2005/8/layout/process1"/>
    <dgm:cxn modelId="{65B2D1D7-99D5-4AC3-9AF4-94DD743137C7}" type="presOf" srcId="{B7781827-1D5A-4ECB-8194-07135B666761}" destId="{01ADF69D-8002-42CE-A449-D5FC667973D9}" srcOrd="0" destOrd="0" presId="urn:microsoft.com/office/officeart/2005/8/layout/process1"/>
    <dgm:cxn modelId="{56037DDA-E3DE-4F66-A0DD-6396EF2E9334}" type="presOf" srcId="{CF3AC22E-45C5-4350-9CE1-853A3C8E6B18}" destId="{C82B01F1-4644-499F-BB9A-6320046E9E6F}" srcOrd="0" destOrd="0" presId="urn:microsoft.com/office/officeart/2005/8/layout/process1"/>
    <dgm:cxn modelId="{2A2BDDEA-99CB-47C6-9B58-09E90445DC84}" type="presOf" srcId="{FA44E649-3C36-4EF8-970C-9639720A674C}" destId="{B7317A07-7673-4359-AE49-22465724455B}" srcOrd="0" destOrd="0" presId="urn:microsoft.com/office/officeart/2005/8/layout/process1"/>
    <dgm:cxn modelId="{C839F302-C35A-4939-8121-F6488542CCC5}" type="presParOf" srcId="{65B73724-3628-4E62-AADB-74ED6794A2E8}" destId="{01ADF69D-8002-42CE-A449-D5FC667973D9}" srcOrd="0" destOrd="0" presId="urn:microsoft.com/office/officeart/2005/8/layout/process1"/>
    <dgm:cxn modelId="{8EB2B45F-DAEF-4B0B-959E-E2F428C14025}" type="presParOf" srcId="{65B73724-3628-4E62-AADB-74ED6794A2E8}" destId="{EED7FDF1-A2F4-4206-A567-57F4D80B97FF}" srcOrd="1" destOrd="0" presId="urn:microsoft.com/office/officeart/2005/8/layout/process1"/>
    <dgm:cxn modelId="{3BD379FD-5714-4C2B-A263-4C2F42E6A147}" type="presParOf" srcId="{EED7FDF1-A2F4-4206-A567-57F4D80B97FF}" destId="{B8B5B72F-DB0E-4B6D-809E-1A46F8E3B2F3}" srcOrd="0" destOrd="0" presId="urn:microsoft.com/office/officeart/2005/8/layout/process1"/>
    <dgm:cxn modelId="{FA9A4656-05CC-42A5-A994-DBFF4EEC97A8}" type="presParOf" srcId="{65B73724-3628-4E62-AADB-74ED6794A2E8}" destId="{B7317A07-7673-4359-AE49-22465724455B}" srcOrd="2" destOrd="0" presId="urn:microsoft.com/office/officeart/2005/8/layout/process1"/>
    <dgm:cxn modelId="{AB25DFAE-DA40-4FAC-9838-D4D088509D71}" type="presParOf" srcId="{65B73724-3628-4E62-AADB-74ED6794A2E8}" destId="{09BD63AD-9AB4-4FAC-8633-C7B0FEF1D857}" srcOrd="3" destOrd="0" presId="urn:microsoft.com/office/officeart/2005/8/layout/process1"/>
    <dgm:cxn modelId="{150B3A40-0CE6-403F-8CE6-566026851ED4}" type="presParOf" srcId="{09BD63AD-9AB4-4FAC-8633-C7B0FEF1D857}" destId="{7990CCE1-964F-4ED4-B642-E13EBDECE668}" srcOrd="0" destOrd="0" presId="urn:microsoft.com/office/officeart/2005/8/layout/process1"/>
    <dgm:cxn modelId="{DA21E164-E080-4907-8464-C83A635E1082}" type="presParOf" srcId="{65B73724-3628-4E62-AADB-74ED6794A2E8}" destId="{C82B01F1-4644-499F-BB9A-6320046E9E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DF69D-8002-42CE-A449-D5FC667973D9}">
      <dsp:nvSpPr>
        <dsp:cNvPr id="0" name=""/>
        <dsp:cNvSpPr/>
      </dsp:nvSpPr>
      <dsp:spPr>
        <a:xfrm>
          <a:off x="4875" y="710844"/>
          <a:ext cx="1511257" cy="9067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1.1 Create a </a:t>
          </a:r>
          <a:r>
            <a:rPr lang="en-US" sz="1800" kern="1200" dirty="0"/>
            <a:t>new project</a:t>
          </a:r>
        </a:p>
      </dsp:txBody>
      <dsp:txXfrm>
        <a:off x="31433" y="737402"/>
        <a:ext cx="1458141" cy="853638"/>
      </dsp:txXfrm>
    </dsp:sp>
    <dsp:sp modelId="{EED7FDF1-A2F4-4206-A567-57F4D80B97FF}">
      <dsp:nvSpPr>
        <dsp:cNvPr id="0" name=""/>
        <dsp:cNvSpPr/>
      </dsp:nvSpPr>
      <dsp:spPr>
        <a:xfrm>
          <a:off x="1667258" y="976825"/>
          <a:ext cx="320386" cy="3747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67258" y="1051783"/>
        <a:ext cx="224270" cy="224875"/>
      </dsp:txXfrm>
    </dsp:sp>
    <dsp:sp modelId="{0B867FA0-1C6A-4FE9-BB6B-A267620DA658}">
      <dsp:nvSpPr>
        <dsp:cNvPr id="0" name=""/>
        <dsp:cNvSpPr/>
      </dsp:nvSpPr>
      <dsp:spPr>
        <a:xfrm>
          <a:off x="2120635" y="710844"/>
          <a:ext cx="1511257" cy="906754"/>
        </a:xfrm>
        <a:prstGeom prst="roundRect">
          <a:avLst>
            <a:gd name="adj" fmla="val 10000"/>
          </a:avLst>
        </a:prstGeom>
        <a:solidFill>
          <a:schemeClr val="accent2">
            <a:hueOff val="-3240117"/>
            <a:satOff val="-655"/>
            <a:lumOff val="730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1.2 C-simulation</a:t>
          </a:r>
        </a:p>
      </dsp:txBody>
      <dsp:txXfrm>
        <a:off x="2147193" y="737402"/>
        <a:ext cx="1458141" cy="853638"/>
      </dsp:txXfrm>
    </dsp:sp>
    <dsp:sp modelId="{520E2C99-7C1A-4745-99F1-19264512718C}">
      <dsp:nvSpPr>
        <dsp:cNvPr id="0" name=""/>
        <dsp:cNvSpPr/>
      </dsp:nvSpPr>
      <dsp:spPr>
        <a:xfrm>
          <a:off x="3783018" y="976825"/>
          <a:ext cx="320386" cy="3747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320156"/>
            <a:satOff val="-873"/>
            <a:lumOff val="97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83018" y="1051783"/>
        <a:ext cx="224270" cy="224875"/>
      </dsp:txXfrm>
    </dsp:sp>
    <dsp:sp modelId="{B7317A07-7673-4359-AE49-22465724455B}">
      <dsp:nvSpPr>
        <dsp:cNvPr id="0" name=""/>
        <dsp:cNvSpPr/>
      </dsp:nvSpPr>
      <dsp:spPr>
        <a:xfrm>
          <a:off x="4236395" y="710844"/>
          <a:ext cx="1511257" cy="906754"/>
        </a:xfrm>
        <a:prstGeom prst="roundRect">
          <a:avLst>
            <a:gd name="adj" fmla="val 10000"/>
          </a:avLst>
        </a:prstGeom>
        <a:solidFill>
          <a:schemeClr val="accent2">
            <a:hueOff val="-6480233"/>
            <a:satOff val="-1309"/>
            <a:lumOff val="1460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1.3 C-synthesis</a:t>
          </a:r>
        </a:p>
      </dsp:txBody>
      <dsp:txXfrm>
        <a:off x="4262953" y="737402"/>
        <a:ext cx="1458141" cy="853638"/>
      </dsp:txXfrm>
    </dsp:sp>
    <dsp:sp modelId="{09BD63AD-9AB4-4FAC-8633-C7B0FEF1D857}">
      <dsp:nvSpPr>
        <dsp:cNvPr id="0" name=""/>
        <dsp:cNvSpPr/>
      </dsp:nvSpPr>
      <dsp:spPr>
        <a:xfrm>
          <a:off x="5898778" y="976825"/>
          <a:ext cx="320386" cy="3747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640311"/>
            <a:satOff val="-1746"/>
            <a:lumOff val="194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98778" y="1051783"/>
        <a:ext cx="224270" cy="224875"/>
      </dsp:txXfrm>
    </dsp:sp>
    <dsp:sp modelId="{C82B01F1-4644-499F-BB9A-6320046E9E6F}">
      <dsp:nvSpPr>
        <dsp:cNvPr id="0" name=""/>
        <dsp:cNvSpPr/>
      </dsp:nvSpPr>
      <dsp:spPr>
        <a:xfrm>
          <a:off x="6352155" y="710844"/>
          <a:ext cx="1511257" cy="906754"/>
        </a:xfrm>
        <a:prstGeom prst="roundRect">
          <a:avLst>
            <a:gd name="adj" fmla="val 10000"/>
          </a:avLst>
        </a:prstGeom>
        <a:solidFill>
          <a:schemeClr val="accent2">
            <a:hueOff val="-9720350"/>
            <a:satOff val="-1964"/>
            <a:lumOff val="2191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1.4 C/RTL Co-simulation</a:t>
          </a:r>
        </a:p>
      </dsp:txBody>
      <dsp:txXfrm>
        <a:off x="6378713" y="737402"/>
        <a:ext cx="1458141" cy="853638"/>
      </dsp:txXfrm>
    </dsp:sp>
    <dsp:sp modelId="{8D26D52B-08DB-4226-B3CA-6E841FCE2C7E}">
      <dsp:nvSpPr>
        <dsp:cNvPr id="0" name=""/>
        <dsp:cNvSpPr/>
      </dsp:nvSpPr>
      <dsp:spPr>
        <a:xfrm>
          <a:off x="8014538" y="976825"/>
          <a:ext cx="320386" cy="3747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2960467"/>
            <a:satOff val="-2619"/>
            <a:lumOff val="2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014538" y="1051783"/>
        <a:ext cx="224270" cy="224875"/>
      </dsp:txXfrm>
    </dsp:sp>
    <dsp:sp modelId="{640CC5D5-2D44-4DA5-8378-49AA37579F61}">
      <dsp:nvSpPr>
        <dsp:cNvPr id="0" name=""/>
        <dsp:cNvSpPr/>
      </dsp:nvSpPr>
      <dsp:spPr>
        <a:xfrm>
          <a:off x="8467915" y="710844"/>
          <a:ext cx="1511257" cy="906754"/>
        </a:xfrm>
        <a:prstGeom prst="roundRect">
          <a:avLst>
            <a:gd name="adj" fmla="val 10000"/>
          </a:avLst>
        </a:prstGeom>
        <a:solidFill>
          <a:schemeClr val="accent2">
            <a:hueOff val="-12960467"/>
            <a:satOff val="-2619"/>
            <a:lumOff val="2921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1.5 Export RTL</a:t>
          </a:r>
        </a:p>
      </dsp:txBody>
      <dsp:txXfrm>
        <a:off x="8494473" y="737402"/>
        <a:ext cx="1458141" cy="853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DF69D-8002-42CE-A449-D5FC667973D9}">
      <dsp:nvSpPr>
        <dsp:cNvPr id="0" name=""/>
        <dsp:cNvSpPr/>
      </dsp:nvSpPr>
      <dsp:spPr>
        <a:xfrm>
          <a:off x="4509" y="2133117"/>
          <a:ext cx="1971650" cy="11829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2.1 Create a </a:t>
          </a:r>
          <a:r>
            <a:rPr lang="en-US" sz="2000" kern="1200" dirty="0"/>
            <a:t>new project</a:t>
          </a:r>
        </a:p>
      </dsp:txBody>
      <dsp:txXfrm>
        <a:off x="39158" y="2167766"/>
        <a:ext cx="1902352" cy="1113692"/>
      </dsp:txXfrm>
    </dsp:sp>
    <dsp:sp modelId="{EED7FDF1-A2F4-4206-A567-57F4D80B97FF}">
      <dsp:nvSpPr>
        <dsp:cNvPr id="0" name=""/>
        <dsp:cNvSpPr/>
      </dsp:nvSpPr>
      <dsp:spPr>
        <a:xfrm>
          <a:off x="2173324" y="2480128"/>
          <a:ext cx="417989" cy="488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73324" y="2577922"/>
        <a:ext cx="292592" cy="293381"/>
      </dsp:txXfrm>
    </dsp:sp>
    <dsp:sp modelId="{B7317A07-7673-4359-AE49-22465724455B}">
      <dsp:nvSpPr>
        <dsp:cNvPr id="0" name=""/>
        <dsp:cNvSpPr/>
      </dsp:nvSpPr>
      <dsp:spPr>
        <a:xfrm>
          <a:off x="2764819" y="2133117"/>
          <a:ext cx="1971650" cy="11829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2.2 Import IP</a:t>
          </a:r>
        </a:p>
      </dsp:txBody>
      <dsp:txXfrm>
        <a:off x="2799468" y="2167766"/>
        <a:ext cx="1902352" cy="1113692"/>
      </dsp:txXfrm>
    </dsp:sp>
    <dsp:sp modelId="{09BD63AD-9AB4-4FAC-8633-C7B0FEF1D857}">
      <dsp:nvSpPr>
        <dsp:cNvPr id="0" name=""/>
        <dsp:cNvSpPr/>
      </dsp:nvSpPr>
      <dsp:spPr>
        <a:xfrm>
          <a:off x="4933634" y="2480128"/>
          <a:ext cx="417989" cy="488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33634" y="2577922"/>
        <a:ext cx="292592" cy="293381"/>
      </dsp:txXfrm>
    </dsp:sp>
    <dsp:sp modelId="{C82B01F1-4644-499F-BB9A-6320046E9E6F}">
      <dsp:nvSpPr>
        <dsp:cNvPr id="0" name=""/>
        <dsp:cNvSpPr/>
      </dsp:nvSpPr>
      <dsp:spPr>
        <a:xfrm>
          <a:off x="5525130" y="2133117"/>
          <a:ext cx="1971650" cy="11829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2.3 Create a block design</a:t>
          </a:r>
        </a:p>
      </dsp:txBody>
      <dsp:txXfrm>
        <a:off x="5559779" y="2167766"/>
        <a:ext cx="1902352" cy="1113692"/>
      </dsp:txXfrm>
    </dsp:sp>
    <dsp:sp modelId="{8D26D52B-08DB-4226-B3CA-6E841FCE2C7E}">
      <dsp:nvSpPr>
        <dsp:cNvPr id="0" name=""/>
        <dsp:cNvSpPr/>
      </dsp:nvSpPr>
      <dsp:spPr>
        <a:xfrm>
          <a:off x="7693945" y="2480128"/>
          <a:ext cx="417989" cy="488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693945" y="2577922"/>
        <a:ext cx="292592" cy="293381"/>
      </dsp:txXfrm>
    </dsp:sp>
    <dsp:sp modelId="{640CC5D5-2D44-4DA5-8378-49AA37579F61}">
      <dsp:nvSpPr>
        <dsp:cNvPr id="0" name=""/>
        <dsp:cNvSpPr/>
      </dsp:nvSpPr>
      <dsp:spPr>
        <a:xfrm>
          <a:off x="8285440" y="2133117"/>
          <a:ext cx="1971650" cy="11829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2.4 Synthesis and generation of bitstreams</a:t>
          </a:r>
          <a:endParaRPr lang="en-US" sz="2000" kern="1200" dirty="0"/>
        </a:p>
      </dsp:txBody>
      <dsp:txXfrm>
        <a:off x="8320089" y="2167766"/>
        <a:ext cx="1902352" cy="11136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DF69D-8002-42CE-A449-D5FC667973D9}">
      <dsp:nvSpPr>
        <dsp:cNvPr id="0" name=""/>
        <dsp:cNvSpPr/>
      </dsp:nvSpPr>
      <dsp:spPr>
        <a:xfrm>
          <a:off x="7906" y="1379244"/>
          <a:ext cx="2363297" cy="1417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Extract bit and </a:t>
          </a:r>
          <a:r>
            <a:rPr lang="en-US" altLang="zh-CN" sz="2800" kern="1200" dirty="0" err="1"/>
            <a:t>hwh</a:t>
          </a:r>
          <a:r>
            <a:rPr lang="en-US" altLang="zh-CN" sz="2800" kern="1200" dirty="0"/>
            <a:t> files</a:t>
          </a:r>
          <a:endParaRPr lang="en-US" sz="2800" kern="1200" dirty="0"/>
        </a:p>
      </dsp:txBody>
      <dsp:txXfrm>
        <a:off x="49437" y="1420775"/>
        <a:ext cx="2280235" cy="1334916"/>
      </dsp:txXfrm>
    </dsp:sp>
    <dsp:sp modelId="{EED7FDF1-A2F4-4206-A567-57F4D80B97FF}">
      <dsp:nvSpPr>
        <dsp:cNvPr id="0" name=""/>
        <dsp:cNvSpPr/>
      </dsp:nvSpPr>
      <dsp:spPr>
        <a:xfrm>
          <a:off x="2607534" y="1795185"/>
          <a:ext cx="501019" cy="586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607534" y="1912404"/>
        <a:ext cx="350713" cy="351659"/>
      </dsp:txXfrm>
    </dsp:sp>
    <dsp:sp modelId="{B7317A07-7673-4359-AE49-22465724455B}">
      <dsp:nvSpPr>
        <dsp:cNvPr id="0" name=""/>
        <dsp:cNvSpPr/>
      </dsp:nvSpPr>
      <dsp:spPr>
        <a:xfrm>
          <a:off x="3316524" y="1379244"/>
          <a:ext cx="2363297" cy="1417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Visit </a:t>
          </a:r>
          <a:r>
            <a:rPr lang="en-US" altLang="zh-CN" sz="2800" kern="1200" dirty="0" err="1"/>
            <a:t>Jupyter</a:t>
          </a:r>
          <a:r>
            <a:rPr lang="en-US" altLang="zh-CN" sz="2800" kern="1200" dirty="0"/>
            <a:t>  by anaconda </a:t>
          </a:r>
          <a:endParaRPr lang="en-US" sz="2800" kern="1200" dirty="0"/>
        </a:p>
      </dsp:txBody>
      <dsp:txXfrm>
        <a:off x="3358055" y="1420775"/>
        <a:ext cx="2280235" cy="1334916"/>
      </dsp:txXfrm>
    </dsp:sp>
    <dsp:sp modelId="{09BD63AD-9AB4-4FAC-8633-C7B0FEF1D857}">
      <dsp:nvSpPr>
        <dsp:cNvPr id="0" name=""/>
        <dsp:cNvSpPr/>
      </dsp:nvSpPr>
      <dsp:spPr>
        <a:xfrm>
          <a:off x="5916151" y="1795185"/>
          <a:ext cx="501019" cy="586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916151" y="1912404"/>
        <a:ext cx="350713" cy="351659"/>
      </dsp:txXfrm>
    </dsp:sp>
    <dsp:sp modelId="{C82B01F1-4644-499F-BB9A-6320046E9E6F}">
      <dsp:nvSpPr>
        <dsp:cNvPr id="0" name=""/>
        <dsp:cNvSpPr/>
      </dsp:nvSpPr>
      <dsp:spPr>
        <a:xfrm>
          <a:off x="6625141" y="1379244"/>
          <a:ext cx="2363297" cy="14179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Deploy and run overlay</a:t>
          </a:r>
          <a:endParaRPr lang="en-US" sz="2800" kern="1200" dirty="0"/>
        </a:p>
      </dsp:txBody>
      <dsp:txXfrm>
        <a:off x="6666672" y="1420775"/>
        <a:ext cx="2280235" cy="1334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59F924-2808-42A5-AFC2-1C6E5A3836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DC9C9-B83D-471D-B92E-ADCAE02C62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4B5CD-5233-450E-AEF1-6146D2425DF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D0E0E-2E9E-4E18-A9D5-46D9F5771E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4F7AA-3AC6-4953-A174-99339457EA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F08F7-22AF-4C7F-ABCB-1721527F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9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F61C3-2E73-43EA-A4D6-F8582E8B7D9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23B26-B77A-49A3-AEB3-C5856F32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4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basic PBL module of FIR.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15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change the source and testbench according to the actual situation.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67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00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generated export is a zip file that needs to be extracted into a folder for subsequent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23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steps. Can you think what the function of each step?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Create a </a:t>
            </a:r>
            <a:r>
              <a:rPr lang="en-US" dirty="0"/>
              <a:t>new project: </a:t>
            </a:r>
            <a:r>
              <a:rPr lang="en-US" altLang="zh-CN" dirty="0"/>
              <a:t>create 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 err="1"/>
              <a:t>vivado</a:t>
            </a:r>
            <a:r>
              <a:rPr lang="zh-CN" altLang="en-US" dirty="0"/>
              <a:t> </a:t>
            </a:r>
            <a:r>
              <a:rPr lang="en-US" altLang="zh-CN" dirty="0"/>
              <a:t>project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 IP: Add your own IP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a block design: </a:t>
            </a:r>
            <a:r>
              <a:rPr lang="en-US" altLang="zh-CN" dirty="0"/>
              <a:t>Combine IP and ZYNQ processing system, configure interfaces and connections, and finally verify and wrap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Synthesis and generation of bitstreams: Conduct synthesis (generate hardware), implementation, and generate bitstream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3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03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42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 and enter your file 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73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</a:t>
            </a:r>
            <a:r>
              <a:rPr lang="en-US" dirty="0" err="1"/>
              <a:t>ipynb</a:t>
            </a:r>
            <a:r>
              <a:rPr lang="en-US" dirty="0"/>
              <a:t> file and you can get the result </a:t>
            </a:r>
            <a:r>
              <a:rPr lang="en-US" dirty="0" err="1"/>
              <a:t>fo</a:t>
            </a:r>
            <a:r>
              <a:rPr lang="en-US" dirty="0"/>
              <a:t> 0.07s.</a:t>
            </a:r>
          </a:p>
          <a:p>
            <a:r>
              <a:rPr lang="en-US" dirty="0"/>
              <a:t>For each step in </a:t>
            </a:r>
            <a:r>
              <a:rPr lang="en-US" dirty="0" err="1"/>
              <a:t>ipynb</a:t>
            </a:r>
            <a:r>
              <a:rPr lang="en-US" dirty="0"/>
              <a:t>, you can consider it and we will introduce it carefully in module 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82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61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 introduction of this project: There is an audio segment mixed with two bird calls (playback audio), which can be filtered by a hardware FIR filter to obtain the sound of one of the birds (playback audio).</a:t>
            </a:r>
          </a:p>
          <a:p>
            <a:r>
              <a:rPr lang="en-US" altLang="zh-CN" dirty="0"/>
              <a:t>And after completing this project, you can acquire the following skills</a:t>
            </a:r>
            <a:r>
              <a:rPr lang="zh-CN" altLang="en-US" dirty="0"/>
              <a:t>：</a:t>
            </a:r>
            <a:r>
              <a:rPr lang="en-US" altLang="zh-CN" dirty="0"/>
              <a:t>Having hardware design ideas</a:t>
            </a:r>
            <a:r>
              <a:rPr lang="zh-CN" altLang="en-US" dirty="0"/>
              <a:t>；</a:t>
            </a:r>
            <a:r>
              <a:rPr lang="en-US" altLang="zh-CN" dirty="0"/>
              <a:t>Learning the basic flow of accelerated core design</a:t>
            </a:r>
            <a:r>
              <a:rPr lang="zh-CN" altLang="en-US" dirty="0"/>
              <a:t>；</a:t>
            </a:r>
            <a:r>
              <a:rPr lang="en-US" altLang="zh-CN" dirty="0"/>
              <a:t>Learning the deployment to PYNQ using HLS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3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</a:t>
            </a:r>
            <a:r>
              <a:rPr lang="zh-CN" altLang="en-US" dirty="0"/>
              <a:t>，</a:t>
            </a:r>
            <a:r>
              <a:rPr lang="it-IT" sz="1200" dirty="0"/>
              <a:t>Finite Impulse Response Filter</a:t>
            </a:r>
            <a:r>
              <a:rPr lang="zh-CN" altLang="en-US" sz="1200" dirty="0"/>
              <a:t>（有限脉冲响应滤波器），</a:t>
            </a:r>
            <a:r>
              <a:rPr lang="en-US" sz="1200" dirty="0"/>
              <a:t>y[n] = h[0]x[n-0] + h[1]x[n-1]+···+h[k]x[n-k]</a:t>
            </a:r>
          </a:p>
          <a:p>
            <a:r>
              <a:rPr lang="en-US" altLang="zh-CN" sz="1200" dirty="0"/>
              <a:t>Is the mathematical calculation formula.</a:t>
            </a:r>
            <a:r>
              <a:rPr lang="zh-CN" altLang="en-US" sz="1200" dirty="0"/>
              <a:t>。</a:t>
            </a:r>
            <a:endParaRPr lang="en-US" altLang="zh-CN" dirty="0"/>
          </a:p>
          <a:p>
            <a:r>
              <a:rPr lang="zh-CN" altLang="en-US" dirty="0"/>
              <a:t>①</a:t>
            </a:r>
            <a:r>
              <a:rPr lang="en-US" sz="1200" dirty="0"/>
              <a:t>Calculation </a:t>
            </a:r>
            <a:r>
              <a:rPr lang="en-US" altLang="zh-CN" sz="1200" dirty="0"/>
              <a:t>steps</a:t>
            </a:r>
            <a:r>
              <a:rPr lang="en-US" sz="1200" dirty="0"/>
              <a:t>: h[k] is the tapped coefficient, and we can see that the coefficients only have values at k=0 and k=1. Each addition of 1 to n is a translation of the x function to the right by 1 bit. When n&lt;0, x[n-k] only has values at the negative half-axis in the state of k&lt;0, so the values of h[k] and x[n-k] are staggered from each other and multiplied and accumulated to 0. When n=0, both h[k] and x[0-k] have values at k=0, so y[0]=x[0]h[0] =1*1=1. When n=1, both h[k] and x[1-k] have values at k=0,k = 1, so y[1] = x[0]h[0] + x[1]h[1] = 2*1+1*1 = 3. When n=1, h[k] and x[2-k] both have values at k=0,k=1, so y[1] = x[0]h[0] + x[1]h[1] = 3*1+2*2 = 7.</a:t>
            </a:r>
            <a:endParaRPr lang="en-US" dirty="0"/>
          </a:p>
          <a:p>
            <a:r>
              <a:rPr lang="zh-CN" altLang="en-US" sz="1200" dirty="0"/>
              <a:t>② </a:t>
            </a:r>
            <a:r>
              <a:rPr lang="en-US" sz="1200" dirty="0"/>
              <a:t>FIR work principle &amp; </a:t>
            </a:r>
            <a:r>
              <a:rPr lang="en-US" altLang="zh-CN" sz="1200" dirty="0"/>
              <a:t>hardware design</a:t>
            </a:r>
            <a:r>
              <a:rPr lang="en-US" sz="1200" dirty="0"/>
              <a:t>: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signal is passed through an analog-to-digital converter (A/D). After the control signal is given by the FIR Controller, the filtered signal is obtained by Adder, Multiplier, Accumulator, etc. and finally output by Digital to Analog (D/A) conversion.</a:t>
            </a:r>
          </a:p>
          <a:p>
            <a:r>
              <a:rPr lang="en-US" sz="1200" dirty="0"/>
              <a:t>Regarding its hardware structure, it is mainly divided into two parts: time delay line (TDL) and multiply-accumulate （MAC)。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rst the current signal x[n] is multiplied with the coefficient h[0], x[n-1] is multiplied with the coefficient h[1], and the results of both are accumulated. x[n-2] is multiplied with the coefficient h[2] and the results are again accumulated, and so on and so forth until finally multiplied with x[n-k] and the coefficient h[k] for the last accumulation. The final answer is the filtered signal for the current point in time.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software and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8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First let's import the audio. We can use the interactive feature of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jupyter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notebook to hear the sounds of two birds interspersed with the audio. The bird with a lower frequency and shorter chirp duration is the Eurasian curlew; the bird with a higher frequency and longer chirp duration is the chaffinch. </a:t>
            </a:r>
          </a:p>
          <a:p>
            <a:r>
              <a:rPr lang="en-US" dirty="0"/>
              <a:t>To leave some margin, this cutoff frequency can be set to 2.8kHz. </a:t>
            </a:r>
            <a:r>
              <a:rPr lang="en-US" dirty="0" err="1"/>
              <a:t>Atthe</a:t>
            </a:r>
            <a:r>
              <a:rPr lang="en-US" dirty="0"/>
              <a:t> same time you also choose to filter chaffinch sounds between 3-5kHz, both can be achieved. </a:t>
            </a:r>
            <a:r>
              <a:rPr lang="en-US" dirty="0" err="1"/>
              <a:t>Inthis</a:t>
            </a:r>
            <a:r>
              <a:rPr lang="en-US" dirty="0"/>
              <a:t> chapter, we will implement the former.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1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Python Implementation: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software first.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Python, we use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Scipy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library and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Numpy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library in concert. First we use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Scipy's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firwin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function to get the FIR filter tap coefficients by specifying the filter order, target cutoff frequency, etc.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After that, we input the tap coefficients into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lfilter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function of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Scipy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library, specify the audio file, and finally get the filtered signals.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performance is highly dependent on the</a:t>
            </a:r>
            <a:r>
              <a:rPr lang="en-US" b="1" dirty="0"/>
              <a:t> </a:t>
            </a:r>
            <a:r>
              <a:rPr lang="en-US" b="1" dirty="0" err="1"/>
              <a:t>Ifilter</a:t>
            </a:r>
            <a:r>
              <a:rPr lang="en-US" b="1" dirty="0"/>
              <a:t> </a:t>
            </a:r>
            <a:r>
              <a:rPr lang="en-US" dirty="0"/>
              <a:t>function, and generally such functions are highly optimized and put into the library.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it perform on the hardware?</a:t>
            </a:r>
          </a:p>
          <a:p>
            <a:r>
              <a:rPr lang="en-US" dirty="0"/>
              <a:t>We first use Vitis HLS to design FIR IP by using </a:t>
            </a:r>
            <a:r>
              <a:rPr lang="en-US" dirty="0" err="1"/>
              <a:t>c++</a:t>
            </a:r>
            <a:r>
              <a:rPr lang="en-US" dirty="0"/>
              <a:t>. Then we use </a:t>
            </a:r>
            <a:r>
              <a:rPr lang="en-US" dirty="0" err="1"/>
              <a:t>Vivado</a:t>
            </a:r>
            <a:r>
              <a:rPr lang="en-US" dirty="0"/>
              <a:t> to make IP integration to enable it work on the PYNQ board.</a:t>
            </a:r>
          </a:p>
          <a:p>
            <a:r>
              <a:rPr lang="en-US" dirty="0"/>
              <a:t>In the following part, we provide two way for you to study. One is using GUI, the other is using </a:t>
            </a:r>
            <a:r>
              <a:rPr lang="en-US" dirty="0" err="1"/>
              <a:t>tcl</a:t>
            </a:r>
            <a:r>
              <a:rPr lang="en-US" dirty="0"/>
              <a:t>. They can achieve the same result and you can choose one based on your own capability.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0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</a:t>
            </a:r>
            <a:r>
              <a:rPr lang="en-US" dirty="0" err="1"/>
              <a:t>stesps</a:t>
            </a:r>
            <a:r>
              <a:rPr lang="en-US" dirty="0"/>
              <a:t> of design FIR IP in </a:t>
            </a:r>
            <a:r>
              <a:rPr lang="en-US" dirty="0" err="1"/>
              <a:t>vitis</a:t>
            </a:r>
            <a:r>
              <a:rPr lang="en-US" dirty="0"/>
              <a:t> HLS. There are five steps. Can you think what the function of each step?</a:t>
            </a:r>
          </a:p>
          <a:p>
            <a:r>
              <a:rPr lang="en-US" dirty="0"/>
              <a:t>Create a new project: create a new HLS project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C-simulation: 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Pre-synthesis validation that the C program correctly implements the required functionality.</a:t>
            </a:r>
            <a:endParaRPr lang="en-US" dirty="0"/>
          </a:p>
          <a:p>
            <a:r>
              <a:rPr lang="en-US" dirty="0" err="1"/>
              <a:t>C-synthesis:Integrate</a:t>
            </a:r>
            <a:r>
              <a:rPr lang="en-US" dirty="0"/>
              <a:t> into corresponding hardware languages, and show some performance like latency, clock period and resource usage.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C/RTL </a:t>
            </a:r>
            <a:r>
              <a:rPr lang="en-US" dirty="0" err="1"/>
              <a:t>Co-simulation: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Post-synthesis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 verification that the generated RTL code performs as expected.</a:t>
            </a:r>
            <a:endParaRPr lang="en-US" dirty="0"/>
          </a:p>
          <a:p>
            <a:r>
              <a:rPr lang="en-US" dirty="0"/>
              <a:t>Export IP: generate IP for following steps in </a:t>
            </a:r>
            <a:r>
              <a:rPr lang="en-US" dirty="0" err="1"/>
              <a:t>vivado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23B26-B77A-49A3-AEB3-C5856F32B4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4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3730752"/>
            <a:ext cx="9203375" cy="1285186"/>
          </a:xfrm>
          <a:noFill/>
        </p:spPr>
        <p:txBody>
          <a:bodyPr wrap="square" lIns="0" tIns="0" rIns="0" bIns="0" anchor="b" anchorCtr="0">
            <a:no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1" y="1004191"/>
            <a:ext cx="2654754" cy="63269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C8DF7-52E5-4ABA-86DD-8FD6C136A4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5416296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80471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  <p:hf hdr="0" ft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62425"/>
            <a:ext cx="4158362" cy="861774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9404711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/Featur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091FAC0-2210-AA45-95A9-B6A72152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28700"/>
            <a:ext cx="6259511" cy="9144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B0D8E2-424A-CE45-AD48-F95CCAF113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38801" y="2299447"/>
            <a:ext cx="6259511" cy="349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293688" y="1043675"/>
            <a:ext cx="5040311" cy="474008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11286222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648">
          <p15:clr>
            <a:srgbClr val="5ACBF0"/>
          </p15:clr>
        </p15:guide>
        <p15:guide id="8" orient="horz" pos="3648">
          <p15:clr>
            <a:srgbClr val="5ACBF0"/>
          </p15:clr>
        </p15:guide>
        <p15:guide id="10" pos="3720">
          <p15:clr>
            <a:srgbClr val="C35EA4"/>
          </p15:clr>
        </p15:guide>
        <p15:guide id="11" pos="2993">
          <p15:clr>
            <a:srgbClr val="5ACBF0"/>
          </p15:clr>
        </p15:guide>
        <p15:guide id="12" pos="3552">
          <p15:clr>
            <a:srgbClr val="A4A3A4"/>
          </p15:clr>
        </p15:guide>
        <p15:guide id="14" orient="horz" pos="144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6786642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114011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and drop your photo here</a:t>
            </a:r>
            <a:br>
              <a:rPr lang="en-US" dirty="0"/>
            </a:br>
            <a:r>
              <a:rPr lang="en-US" dirty="0"/>
              <a:t>or click or tap icon below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852B-EA48-4DA0-85C5-B2B1A907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46662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3456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1139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FBC-A5FE-4949-90A0-2C7AE294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593122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3456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139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F91C1-B794-4B3E-A261-364FE4771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7671E-2E0A-4489-899C-1D6A3B3522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94322E-67FD-4731-91FC-9B5B2B3A5F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968B98-448E-47A5-B9E2-F68A957DA8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61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9AF88B-94B0-4951-950E-0E65325729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1DFDCCC0-C216-43D7-9899-005148CAC5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561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41B3CC-F651-426F-BDBF-9505DCD7F9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8001" y="2029778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321F9A-F25D-4EEF-BA80-BFBD772AA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8000" y="2617284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324DA3D-8837-4E90-8B42-BC383F017C2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0" y="2951013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2C5B4-0CEA-48E6-9BA2-F8B9CA5B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086150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3612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842">
          <p15:clr>
            <a:srgbClr val="5ACBF0"/>
          </p15:clr>
        </p15:guide>
        <p15:guide id="11" orient="horz" pos="127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3A818-AA31-4BF6-A4C4-C805CCA29124}"/>
              </a:ext>
            </a:extLst>
          </p:cNvPr>
          <p:cNvSpPr/>
          <p:nvPr userDrawn="1"/>
        </p:nvSpPr>
        <p:spPr>
          <a:xfrm>
            <a:off x="588387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B003B0A-786C-4C57-B303-7A366B39C7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217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2E2-057A-4B53-8F31-B05DF77524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555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D58E01-097F-41EB-809A-E7059986FF1B}"/>
              </a:ext>
            </a:extLst>
          </p:cNvPr>
          <p:cNvSpPr/>
          <p:nvPr userDrawn="1"/>
        </p:nvSpPr>
        <p:spPr bwMode="auto">
          <a:xfrm>
            <a:off x="588387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16555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EE3E95-B158-4C86-84DF-A9A13E023DB6}"/>
              </a:ext>
            </a:extLst>
          </p:cNvPr>
          <p:cNvSpPr/>
          <p:nvPr userDrawn="1"/>
        </p:nvSpPr>
        <p:spPr>
          <a:xfrm>
            <a:off x="4359071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1E2461-F046-4629-B68B-D8EE0ED76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87239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76B0EA-9AD2-41EB-ADA3-35F181847420}"/>
              </a:ext>
            </a:extLst>
          </p:cNvPr>
          <p:cNvSpPr/>
          <p:nvPr userDrawn="1"/>
        </p:nvSpPr>
        <p:spPr bwMode="auto">
          <a:xfrm>
            <a:off x="4359071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D6B7E8-8355-48AE-AA16-7F356A160B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587239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0F26A8-11EC-43E1-8523-7B0228D9735B}"/>
              </a:ext>
            </a:extLst>
          </p:cNvPr>
          <p:cNvSpPr/>
          <p:nvPr userDrawn="1"/>
        </p:nvSpPr>
        <p:spPr>
          <a:xfrm>
            <a:off x="8129756" y="1355289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08E5BD0-8E67-461B-B922-64413A6BE1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924" y="3892110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17C328-65EC-49F9-96BC-655F5BDAE853}"/>
              </a:ext>
            </a:extLst>
          </p:cNvPr>
          <p:cNvSpPr/>
          <p:nvPr userDrawn="1"/>
        </p:nvSpPr>
        <p:spPr bwMode="auto">
          <a:xfrm>
            <a:off x="8129756" y="1995370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E0EE21D-2571-4587-82C6-AF23D68068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8357924" y="2160718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714D4-57F9-4476-BAC0-86F4ED06D1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381" y="5812349"/>
            <a:ext cx="11015231" cy="4878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/>
            </a:lvl1pPr>
            <a:lvl2pPr marL="0" indent="0" algn="ctr">
              <a:buNone/>
              <a:defRPr sz="2800"/>
            </a:lvl2pPr>
            <a:lvl3pPr marL="0" indent="0" algn="ctr">
              <a:buNone/>
              <a:defRPr sz="2800"/>
            </a:lvl3pPr>
            <a:lvl4pPr marL="0" indent="0" algn="ctr">
              <a:buNone/>
              <a:defRPr sz="2800"/>
            </a:lvl4pPr>
            <a:lvl5pPr marL="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2B82D46-6BE4-4842-99AA-5D585A8411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5901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921C6F5-BAE0-41B0-A919-ABDAF35DAD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2925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91994A-3654-4C3E-A312-4B73609F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252995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82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9770F-45CE-4505-A3E9-DB20388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193776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285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139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re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09B8F0-E785-4993-A9CA-BE8D371B2F1C}"/>
              </a:ext>
            </a:extLst>
          </p:cNvPr>
          <p:cNvSpPr/>
          <p:nvPr userDrawn="1"/>
        </p:nvSpPr>
        <p:spPr bwMode="auto">
          <a:xfrm>
            <a:off x="72575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082FB-3119-4714-B0C0-D572EC975527}"/>
              </a:ext>
            </a:extLst>
          </p:cNvPr>
          <p:cNvSpPr/>
          <p:nvPr userDrawn="1"/>
        </p:nvSpPr>
        <p:spPr bwMode="auto">
          <a:xfrm>
            <a:off x="58826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20223-B6E5-4A3F-B38B-BD07D5D65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65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C7966-C4D7-49C0-B78C-2335EC912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44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3DD438-6A23-4472-B641-263CA368D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044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76077-CE80-43B8-9EE5-625D9EBF3AFE}"/>
              </a:ext>
            </a:extLst>
          </p:cNvPr>
          <p:cNvSpPr/>
          <p:nvPr userDrawn="1"/>
        </p:nvSpPr>
        <p:spPr bwMode="auto">
          <a:xfrm>
            <a:off x="588263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A6B61-EF71-4B61-BCE3-366255FDF1EC}"/>
              </a:ext>
            </a:extLst>
          </p:cNvPr>
          <p:cNvSpPr/>
          <p:nvPr userDrawn="1"/>
        </p:nvSpPr>
        <p:spPr bwMode="auto">
          <a:xfrm>
            <a:off x="725755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0B7D3AE-CE8F-4AFB-89D1-7B9F5309D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657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CF9214B-A0AA-4B6C-B28E-D4EBC5ADE4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443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4CC4422-DCB4-43AA-AAD9-BCD5D2AA4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0444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805574-3B72-481E-A744-EA088066496F}"/>
              </a:ext>
            </a:extLst>
          </p:cNvPr>
          <p:cNvSpPr/>
          <p:nvPr userDrawn="1"/>
        </p:nvSpPr>
        <p:spPr bwMode="auto">
          <a:xfrm>
            <a:off x="4493592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8D822-4AF5-4132-A5BC-447AFB46D9A1}"/>
              </a:ext>
            </a:extLst>
          </p:cNvPr>
          <p:cNvSpPr/>
          <p:nvPr userDrawn="1"/>
        </p:nvSpPr>
        <p:spPr bwMode="auto">
          <a:xfrm>
            <a:off x="4356100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85CB766-3BA7-4C6E-981C-12B89BBC0E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494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844DE8E-38F4-4A62-9864-CF5DC11D8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8280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D1DCB16E-3178-4977-908B-DCB9D5BE6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8281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33F72-DCBA-4AB2-B21A-B550376D8C87}"/>
              </a:ext>
            </a:extLst>
          </p:cNvPr>
          <p:cNvSpPr/>
          <p:nvPr userDrawn="1"/>
        </p:nvSpPr>
        <p:spPr bwMode="auto">
          <a:xfrm>
            <a:off x="4502417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59E61-6078-44AA-A8F7-193579B7AE28}"/>
              </a:ext>
            </a:extLst>
          </p:cNvPr>
          <p:cNvSpPr/>
          <p:nvPr userDrawn="1"/>
        </p:nvSpPr>
        <p:spPr bwMode="auto">
          <a:xfrm>
            <a:off x="4364925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4A82533-F2BF-4E0A-BA3B-0430252D75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4319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A0E84D-D831-421C-9A30-9491AAAF8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105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CDABBF1-093E-49D4-A19B-3B8452612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7106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BA965-A892-4051-B1FD-FD4306CA19AF}"/>
              </a:ext>
            </a:extLst>
          </p:cNvPr>
          <p:cNvSpPr/>
          <p:nvPr userDrawn="1"/>
        </p:nvSpPr>
        <p:spPr bwMode="auto">
          <a:xfrm>
            <a:off x="827590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BE5E53-DE80-4281-9FEC-7ACDD1067819}"/>
              </a:ext>
            </a:extLst>
          </p:cNvPr>
          <p:cNvSpPr/>
          <p:nvPr userDrawn="1"/>
        </p:nvSpPr>
        <p:spPr bwMode="auto">
          <a:xfrm>
            <a:off x="813841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C1E6F08-6F2F-4B8B-9D87-C030E94DF1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80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06001F-6138-4D6F-A243-7FFE1D81CC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4059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7841B3D9-6CC3-427F-B428-8C3FDE4BE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059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1224F9-6A4C-4C65-8E42-6E3D85470B57}"/>
              </a:ext>
            </a:extLst>
          </p:cNvPr>
          <p:cNvSpPr/>
          <p:nvPr userDrawn="1"/>
        </p:nvSpPr>
        <p:spPr bwMode="auto">
          <a:xfrm>
            <a:off x="8270254" y="3895725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903A56-607B-4490-BE1F-86412530286F}"/>
              </a:ext>
            </a:extLst>
          </p:cNvPr>
          <p:cNvSpPr/>
          <p:nvPr userDrawn="1"/>
        </p:nvSpPr>
        <p:spPr bwMode="auto">
          <a:xfrm>
            <a:off x="8132762" y="3895725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E7C2246-8982-4ECB-88AC-EB1C473C2B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72156" y="4037914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709DFA2F-B194-435C-9191-8090148D15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34942" y="4126196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6A57C42-7CBF-4742-80C3-46C15991F8E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4943" y="4824844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E6D12-E7E5-4852-90CA-46E41D3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2728860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3702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071">
          <p15:clr>
            <a:srgbClr val="5ACBF0"/>
          </p15:clr>
        </p15:guide>
        <p15:guide id="11" orient="horz" pos="245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87336"/>
            <a:ext cx="5510213" cy="104644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tIns="720000" bIns="1005840" anchor="t" anchorCtr="0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&amp; drop a</a:t>
            </a:r>
            <a:br>
              <a:rPr lang="en-US" dirty="0"/>
            </a:br>
            <a:r>
              <a:rPr lang="en-US" dirty="0"/>
              <a:t>screenshot here</a:t>
            </a:r>
            <a:br>
              <a:rPr lang="en-US" dirty="0"/>
            </a:br>
            <a:r>
              <a:rPr lang="en-US" dirty="0"/>
              <a:t>or click or tap icon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588365852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31029"/>
            <a:ext cx="3468956" cy="861774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8200" y="2131028"/>
            <a:ext cx="6959092" cy="3980641"/>
          </a:xfrm>
        </p:spPr>
        <p:txBody>
          <a:bodyPr>
            <a:normAutofit/>
          </a:bodyPr>
          <a:lstStyle>
            <a:lvl1pPr marL="320040" indent="-320040">
              <a:spcAft>
                <a:spcPts val="1200"/>
              </a:spcAft>
              <a:buFont typeface="+mj-lt"/>
              <a:buAutoNum type="arabicPeriod"/>
              <a:defRPr sz="2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1842902"/>
            <a:ext cx="3477325" cy="0"/>
          </a:xfrm>
          <a:prstGeom prst="line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842902"/>
            <a:ext cx="6961188" cy="0"/>
          </a:xfrm>
          <a:prstGeom prst="line">
            <a:avLst/>
          </a:prstGeom>
          <a:ln w="635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45426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29" orient="horz" pos="1320">
          <p15:clr>
            <a:srgbClr val="5ACBF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7"/>
            <a:ext cx="3182027" cy="5683249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7"/>
            <a:ext cx="6667500" cy="5683251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264940"/>
            <a:ext cx="0" cy="2059178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075549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5802"/>
            <a:ext cx="6037460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756301"/>
            <a:ext cx="603746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F794C-0039-734A-9A67-0890BA2F7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2977" y="3207401"/>
            <a:ext cx="2479346" cy="5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3" orient="horz" pos="1872">
          <p15:clr>
            <a:srgbClr val="5ACBF0"/>
          </p15:clr>
        </p15:guide>
        <p15:guide id="4" orient="horz" pos="2364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543629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CF5DA9-7F0B-974A-BDA7-C8F89F52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6232" y="2847538"/>
            <a:ext cx="4879537" cy="1162923"/>
          </a:xfrm>
          <a:prstGeom prst="rect">
            <a:avLst/>
          </a:prstGeom>
        </p:spPr>
      </p:pic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841960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AD77-0876-4647-97DC-D93085BB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1" y="304800"/>
            <a:ext cx="11033760" cy="975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F2BAF-0E03-9146-9CEF-EF57A7048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824BE7-9859-7240-83D5-846AECA2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1" y="1470401"/>
            <a:ext cx="11033760" cy="463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4962" indent="-234962">
              <a:buSzPct val="80000"/>
              <a:buFont typeface="Webdings" panose="05030102010509060703" pitchFamily="18" charset="2"/>
              <a:buChar char=""/>
              <a:defRPr lang="en-US" dirty="0" smtClean="0"/>
            </a:lvl1pPr>
            <a:lvl2pPr marL="452989" indent="-220144">
              <a:buSzPct val="80000"/>
              <a:buFont typeface="Wingdings 3" panose="05040102010807070707" pitchFamily="18" charset="2"/>
              <a:buChar char=""/>
              <a:defRPr sz="2000"/>
            </a:lvl2pPr>
            <a:lvl3pPr marL="685835" indent="-232845">
              <a:buSzPct val="80000"/>
              <a:buFont typeface="Wingdings 3" panose="05040102010807070707" pitchFamily="18" charset="2"/>
              <a:buChar char="¬"/>
              <a:defRPr sz="1800"/>
            </a:lvl3pPr>
            <a:lvl4pPr marL="916563" indent="-230729">
              <a:buSzPct val="80000"/>
              <a:buFont typeface="Wingdings 3" panose="05040102010807070707" pitchFamily="18" charset="2"/>
              <a:buChar char="¬"/>
              <a:defRPr/>
            </a:lvl4pPr>
            <a:lvl5pPr marL="1138824" indent="-222262">
              <a:buSzPct val="80000"/>
              <a:buFont typeface="Wingdings 3" panose="050401020108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12192000" cy="8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600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AD77-0876-4647-97DC-D93085BB13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1" y="304800"/>
            <a:ext cx="7421878" cy="9753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F2BAF-0E03-9146-9CEF-EF57A7048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12192000" cy="8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9120" y="1733296"/>
            <a:ext cx="7421879" cy="3753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16CF1-E2E6-48D5-A44C-7C8249C74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0944" y="381000"/>
            <a:ext cx="1941690" cy="117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3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1" y="304800"/>
            <a:ext cx="11033760" cy="975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120" y="1463041"/>
            <a:ext cx="5364480" cy="463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1" y="1463041"/>
            <a:ext cx="5364480" cy="463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A8B06E9-672B-49AA-8789-D576D5680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646" y="6363709"/>
            <a:ext cx="9753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indent="0" algn="l">
              <a:buFont typeface="Arial" panose="020B0604020202020204" pitchFamily="34" charset="0"/>
              <a:buNone/>
              <a:defRPr sz="1133" b="1">
                <a:solidFill>
                  <a:schemeClr val="tx1"/>
                </a:solidFill>
              </a:defRPr>
            </a:lvl1pPr>
          </a:lstStyle>
          <a:p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2192000" cy="8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041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836927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4222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5" orient="horz" pos="888">
          <p15:clr>
            <a:srgbClr val="5ACBF0"/>
          </p15:clr>
        </p15:guide>
        <p15:guide id="6" orient="horz" pos="108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198"/>
            <a:ext cx="1101852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18141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orient="horz" pos="888">
          <p15:clr>
            <a:srgbClr val="5ACBF0"/>
          </p15:clr>
        </p15:guide>
        <p15:guide id="3" orient="horz" pos="108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50091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888">
          <p15:clr>
            <a:srgbClr val="5ACBF0"/>
          </p15:clr>
        </p15:guide>
        <p15:guide id="4" pos="3659">
          <p15:clr>
            <a:srgbClr val="5ACBF0"/>
          </p15:clr>
        </p15:guide>
        <p15:guide id="5" pos="4021">
          <p15:clr>
            <a:srgbClr val="5ACBF0"/>
          </p15:clr>
        </p15:guide>
        <p15:guide id="6" orient="horz" pos="108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9D8600-6232-EB42-9B16-FE5606C9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710BA9-0DC0-4BFB-82CF-4F93C55DE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9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5F674C-7305-447F-8F35-DBBE34412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572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39836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888">
          <p15:clr>
            <a:srgbClr val="5ACBF0"/>
          </p15:clr>
        </p15:guide>
        <p15:guide id="4" pos="3659">
          <p15:clr>
            <a:srgbClr val="5ACBF0"/>
          </p15:clr>
        </p15:guide>
        <p15:guide id="5" pos="4021">
          <p15:clr>
            <a:srgbClr val="5ACBF0"/>
          </p15:clr>
        </p15:guide>
        <p15:guide id="6" orient="horz" pos="108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18262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08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C41AE-0083-2A44-9A00-206CEB6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8"/>
            <a:ext cx="11018520" cy="492443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574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1992">
          <p15:clr>
            <a:srgbClr val="5ACBF0"/>
          </p15:clr>
        </p15:guide>
        <p15:guide id="29" orient="horz" pos="232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20C4-3302-EB45-B6C3-8D7D3B54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60B0B7-8257-AF44-8E50-C5EF88BB38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AA7D2A-D3F3-C443-BEAB-AE463EB697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59974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6696E-F9FD-7A41-B239-56C925CA5E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1123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7BFD11-A5C7-534B-95DE-708BA59C34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62271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A2493A-DA9A-774E-B698-381E87F302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63419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F155F2-1A5E-D049-B799-7F26550827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64568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D300ED-46DE-8D44-B42F-D72A4BD1D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65716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9F3EBB-786F-7A42-B92F-72211CA921F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6865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BA676D0-34EC-3646-AC3D-071EB3DD9D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68013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DFD9C1-E635-1B46-BC21-4D5D3069E7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69161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CF35C45-D347-D645-8CD2-6E3D2088C4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070310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9475B80-6F15-0744-AB11-132AC7CF9AF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8826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65AC22-FEB4-6245-8825-006D3BD5EEC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59974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CA5DEB6-0C05-E64B-93D0-2DC0A025A0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1123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846680-CCD1-9948-9632-5B8197B7DFF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62271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79D992-3FCF-A34A-88A0-8A2A68C972E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63419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996246-3D80-2E4F-B8C7-B5C201E603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564568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B08E9CE-2FBC-A34F-A25C-316E2F2AFB5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65716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B30B13-3B8F-8940-A799-8867F379BBF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766865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C27ED1D-2D58-0F4E-AF78-B5F5237C75C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68013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EBE182-B741-BC49-B664-B0A622BFEA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69161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6A9CF0-7A7F-AE48-971A-01E1283DC0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1070310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E48212A-DC2D-8A4E-948F-CED552226B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58826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7EC4B1-AFA8-B84C-9D6B-CFC26A34777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159974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1B8F6-CB16-8A47-93D6-22C9BD6E792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261123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647A9E-3E39-5245-986A-31E2F83C941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362271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43DD5E-95E4-004B-A652-3964101490F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63419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324A395-E051-B041-98A7-F038983D90B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4568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EB23B-20D2-E04A-8B4F-F25763669F4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65716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176A914-34CF-6A48-A1B5-7978B2CF9C7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766865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427-E17B-B24E-AB8E-2626C72238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868013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6B660E-74F0-6749-933B-EBBB3DC15E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969161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0E9B2C-54F5-7247-8B0A-8ECF84CB3E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 bwMode="gray">
          <a:xfrm>
            <a:off x="1070310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E232AB-8B15-254B-A855-7F8837E250D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 bwMode="gray">
          <a:xfrm>
            <a:off x="58826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A9C15B7-B0C8-6F44-8D00-8A2A4EEBF91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 bwMode="gray">
          <a:xfrm>
            <a:off x="159974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55E00E5-0C32-114B-9C71-A210C35FD8A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gray">
          <a:xfrm>
            <a:off x="261123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BCE8B7-2363-754D-8DCC-BBD1A812A66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362271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D5E7E1-6C4A-D24E-B423-731BCB2FED8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463419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994E403-A4F2-D143-8694-FFDDED83B56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 bwMode="gray">
          <a:xfrm>
            <a:off x="564568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D66CA9-613E-E649-873E-15770AF3796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 bwMode="gray">
          <a:xfrm>
            <a:off x="665716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1F31EBB-82CA-0B47-90B9-623F7BEA7BC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 bwMode="gray">
          <a:xfrm>
            <a:off x="766865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3354D4A-7AE4-3249-979C-EF717F4169E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 bwMode="gray">
          <a:xfrm>
            <a:off x="868013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798148F-325B-8847-998F-D6695555F7A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 bwMode="gray">
          <a:xfrm>
            <a:off x="969161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C062AA-6E9F-F148-A650-D892DEAD4D5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 bwMode="gray">
          <a:xfrm>
            <a:off x="1070310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736B318-56FF-BD45-BE51-B4F02187BA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 bwMode="gray">
          <a:xfrm>
            <a:off x="58826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74F5D0-313C-9C4E-A76E-837FA8B341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159974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1B6CBD-7E6A-E64A-8901-48FC6B628F8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261123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1345C8D-49CF-D74B-BBBF-1ABB0F2BC7E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362271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431BFC-6034-2D48-B40D-D214B5BA49E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463419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E881A0D-AB0E-1544-945D-AFD48D4CD2F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564568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64F7E33-6DCA-DF42-BB2E-C8EC136C0AA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665716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F5EF-AD62-294A-AE53-AD62F4600B0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 bwMode="gray">
          <a:xfrm>
            <a:off x="766865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DEFD37-0863-F949-AA96-5F73CC3B271A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 bwMode="gray">
          <a:xfrm>
            <a:off x="868013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7F81ABC-5057-6D45-AD46-29A54A126114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 bwMode="gray">
          <a:xfrm>
            <a:off x="969161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866A0A0-C971-6B47-A279-161DD8E70EEB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 bwMode="gray">
          <a:xfrm>
            <a:off x="1070310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</p:spTree>
    <p:extLst>
      <p:ext uri="{BB962C8B-B14F-4D97-AF65-F5344CB8AC3E}">
        <p14:creationId xmlns:p14="http://schemas.microsoft.com/office/powerpoint/2010/main" val="3849395421"/>
      </p:ext>
    </p:extLst>
  </p:cSld>
  <p:clrMapOvr>
    <a:masterClrMapping/>
  </p:clrMapOvr>
  <p:transition>
    <p:fad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9179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48307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548C20C-E4BC-8642-84C1-11BE8A0136B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466" y="6561727"/>
            <a:ext cx="645078" cy="1537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6B11974-843F-5942-BA9E-97ADE41C9A58}"/>
              </a:ext>
            </a:extLst>
          </p:cNvPr>
          <p:cNvSpPr txBox="1"/>
          <p:nvPr userDrawn="1"/>
        </p:nvSpPr>
        <p:spPr>
          <a:xfrm>
            <a:off x="196319" y="6553364"/>
            <a:ext cx="114454" cy="190581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algn="r">
              <a:defRPr/>
            </a:pPr>
            <a:fld id="{B50A2252-0B00-49D0-9A28-2F5CCECF09D1}" type="slidenum">
              <a:rPr lang="en-US" sz="700" kern="1200" cap="none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700" kern="1200" cap="none" spc="1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7A066-5679-7640-9C08-54559BF7A6BC}"/>
              </a:ext>
            </a:extLst>
          </p:cNvPr>
          <p:cNvSpPr txBox="1"/>
          <p:nvPr userDrawn="1"/>
        </p:nvSpPr>
        <p:spPr>
          <a:xfrm>
            <a:off x="444516" y="6543252"/>
            <a:ext cx="26930" cy="198276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spc="10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</a:p>
        </p:txBody>
      </p:sp>
      <p:sp>
        <p:nvSpPr>
          <p:cNvPr id="50" name="Rectangle 49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31FF5E37-9042-4844-B9BE-993B8146017C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hl">
            <a:extLst>
              <a:ext uri="{FF2B5EF4-FFF2-40B4-BE49-F238E27FC236}">
                <a16:creationId xmlns:a16="http://schemas.microsoft.com/office/drawing/2014/main" id="{A444ED71-AD28-40CE-8E9B-7D529A57CDA3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fl">
            <a:extLst>
              <a:ext uri="{FF2B5EF4-FFF2-40B4-BE49-F238E27FC236}">
                <a16:creationId xmlns:a16="http://schemas.microsoft.com/office/drawing/2014/main" id="{43E5A9FB-C01D-46CE-8F35-6EA9268859D0}"/>
              </a:ext>
            </a:extLst>
          </p:cNvPr>
          <p:cNvSpPr txBox="1"/>
          <p:nvPr userDrawn="1"/>
        </p:nvSpPr>
        <p:spPr>
          <a:xfrm>
            <a:off x="0" y="6520180"/>
            <a:ext cx="121920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DBBBEF-597D-E1F8-CB9D-AB215810B7B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175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[Public]</a:t>
            </a:r>
          </a:p>
        </p:txBody>
      </p:sp>
    </p:spTree>
    <p:extLst>
      <p:ext uri="{BB962C8B-B14F-4D97-AF65-F5344CB8AC3E}">
        <p14:creationId xmlns:p14="http://schemas.microsoft.com/office/powerpoint/2010/main" val="3665423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wav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nite_impulse_respons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arrykwok.gitee.io/pynq_learning_kits/zh/Article/Base/Board/Board.html#pynq-z2%E8%AE%BE%E7%BD%AE%E5%BC%95%E5%AF%BC" TargetMode="External"/><Relationship Id="rId4" Type="http://schemas.openxmlformats.org/officeDocument/2006/relationships/hyperlink" Target="https://www.xilinx.com/support/download/index.html/content/xilinx/en/downloadNav/viti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A3ABB-72BF-D7B0-699D-D7295251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DSP——FIR Filter</a:t>
            </a:r>
            <a:b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1: Basic PBL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139B3D-4C63-B04F-EF9F-97871A18D2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zh-CN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90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Quick Start Workflow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FACF-1A1C-4090-A7D6-332A8AEED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FIR Accelerated IP Implementation</a:t>
            </a:r>
          </a:p>
          <a:p>
            <a:r>
              <a:rPr lang="en-US" altLang="zh-CN" dirty="0"/>
              <a:t>Vitis HLS ---- Design FIR IP</a:t>
            </a:r>
          </a:p>
          <a:p>
            <a:r>
              <a:rPr lang="en-US" altLang="zh-CN" dirty="0" err="1"/>
              <a:t>Vivado</a:t>
            </a:r>
            <a:r>
              <a:rPr lang="en-US" altLang="zh-CN" dirty="0"/>
              <a:t> ---- IP Integration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You can follow the workflow below with </a:t>
            </a:r>
            <a:r>
              <a:rPr lang="en-US" altLang="zh-CN" sz="2000" dirty="0" err="1"/>
              <a:t>tcl</a:t>
            </a:r>
            <a:r>
              <a:rPr lang="en-US" altLang="zh-CN" sz="2000" dirty="0"/>
              <a:t> or turn to the tutorial with GUI.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dirty="0"/>
              <a:t>We have source codes in the folder ./</a:t>
            </a:r>
            <a:r>
              <a:rPr lang="en-US" altLang="zh-CN" dirty="0" err="1"/>
              <a:t>src</a:t>
            </a:r>
            <a:r>
              <a:rPr lang="en-US" altLang="zh-CN" dirty="0"/>
              <a:t>. (fir.cpp  </a:t>
            </a:r>
            <a:r>
              <a:rPr lang="en-US" altLang="zh-CN" dirty="0" err="1"/>
              <a:t>fir.h</a:t>
            </a:r>
            <a:r>
              <a:rPr lang="en-US" altLang="zh-CN" dirty="0"/>
              <a:t>  fir_tb.cpp)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5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B5CA09-7551-D4D1-AAC2-9710E3BA5E28}"/>
              </a:ext>
            </a:extLst>
          </p:cNvPr>
          <p:cNvSpPr/>
          <p:nvPr/>
        </p:nvSpPr>
        <p:spPr>
          <a:xfrm>
            <a:off x="958780" y="4498591"/>
            <a:ext cx="8496300" cy="7493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Vitis HLS ---- Design FIR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FACF-1A1C-4090-A7D6-332A8AEED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What is the function of each step about HLS?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3A18A9-8919-46BD-36AF-DFCAD58B3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65707"/>
              </p:ext>
            </p:extLst>
          </p:nvPr>
        </p:nvGraphicFramePr>
        <p:xfrm>
          <a:off x="958780" y="1761235"/>
          <a:ext cx="9984048" cy="2328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480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1.1 Create a new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3BF82-DFF2-68A2-28E2-3F819D572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84DFEF3-E28C-4087-BA7C-D7495E712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r="47078" b="50000"/>
          <a:stretch/>
        </p:blipFill>
        <p:spPr>
          <a:xfrm>
            <a:off x="6096000" y="2450058"/>
            <a:ext cx="5185932" cy="245277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31764FA-C402-86B1-320F-BE4D12D1110A}"/>
              </a:ext>
            </a:extLst>
          </p:cNvPr>
          <p:cNvGrpSpPr/>
          <p:nvPr/>
        </p:nvGrpSpPr>
        <p:grpSpPr>
          <a:xfrm>
            <a:off x="461150" y="1325638"/>
            <a:ext cx="5706718" cy="4443756"/>
            <a:chOff x="148757" y="1436170"/>
            <a:chExt cx="5706718" cy="4443756"/>
          </a:xfrm>
        </p:grpSpPr>
        <p:pic>
          <p:nvPicPr>
            <p:cNvPr id="5" name="Picture 4" descr="A screenshot of a computer program&#10;&#10;Description automatically generated with medium confidence">
              <a:extLst>
                <a:ext uri="{FF2B5EF4-FFF2-40B4-BE49-F238E27FC236}">
                  <a16:creationId xmlns:a16="http://schemas.microsoft.com/office/drawing/2014/main" id="{5A62C6BA-0DE0-0E32-88F5-3E4737A0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57" y="1436170"/>
              <a:ext cx="5706718" cy="44437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89CF80-23B6-44B8-92D0-318E34F02F2C}"/>
                </a:ext>
              </a:extLst>
            </p:cNvPr>
            <p:cNvSpPr/>
            <p:nvPr/>
          </p:nvSpPr>
          <p:spPr>
            <a:xfrm>
              <a:off x="1461275" y="3603103"/>
              <a:ext cx="1856743" cy="36774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222EDD-B17A-43F1-AE08-58BDE10CF5EA}"/>
                </a:ext>
              </a:extLst>
            </p:cNvPr>
            <p:cNvSpPr/>
            <p:nvPr/>
          </p:nvSpPr>
          <p:spPr>
            <a:xfrm>
              <a:off x="1461274" y="3970852"/>
              <a:ext cx="2305661" cy="2234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2F485B-D4DE-452D-9FCF-13D20FA94880}"/>
                </a:ext>
              </a:extLst>
            </p:cNvPr>
            <p:cNvSpPr txBox="1"/>
            <p:nvPr/>
          </p:nvSpPr>
          <p:spPr>
            <a:xfrm>
              <a:off x="3904977" y="3589999"/>
              <a:ext cx="14511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Source files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Testbench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FB0EC6-97BD-9F5D-E4BE-49C3FC447C47}"/>
              </a:ext>
            </a:extLst>
          </p:cNvPr>
          <p:cNvSpPr txBox="1"/>
          <p:nvPr/>
        </p:nvSpPr>
        <p:spPr>
          <a:xfrm>
            <a:off x="838200" y="5477535"/>
            <a:ext cx="927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change the source files and testbench according to the actual situation.</a:t>
            </a:r>
          </a:p>
        </p:txBody>
      </p:sp>
    </p:spTree>
    <p:extLst>
      <p:ext uri="{BB962C8B-B14F-4D97-AF65-F5344CB8AC3E}">
        <p14:creationId xmlns:p14="http://schemas.microsoft.com/office/powerpoint/2010/main" val="16130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1.2-1.3 C-Simulation &amp; C-Synthesis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B90F-C373-26E1-CCCA-88C5DB2E85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C12B82D4-FAD1-4030-9021-3DF2CBB7B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5" t="27338" r="44792" b="27338"/>
          <a:stretch/>
        </p:blipFill>
        <p:spPr>
          <a:xfrm>
            <a:off x="1027206" y="2876432"/>
            <a:ext cx="3841057" cy="1632962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635E8EDA-6AB4-40AE-A7C4-4CDFE69B5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77" y="1933782"/>
            <a:ext cx="5086544" cy="161560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7298ADF-D7F3-4DC2-8EC4-A0CE19CFA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77" y="3809834"/>
            <a:ext cx="5086544" cy="222433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BF9C68BB-9778-4EE4-B1BD-BE0057FCF19B}"/>
              </a:ext>
            </a:extLst>
          </p:cNvPr>
          <p:cNvSpPr/>
          <p:nvPr/>
        </p:nvSpPr>
        <p:spPr>
          <a:xfrm rot="15001353">
            <a:off x="4743631" y="2881382"/>
            <a:ext cx="330200" cy="825500"/>
          </a:xfrm>
          <a:prstGeom prst="downArrow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54FBE0F-DEC0-4837-A2E9-AB477BBD1249}"/>
              </a:ext>
            </a:extLst>
          </p:cNvPr>
          <p:cNvSpPr/>
          <p:nvPr/>
        </p:nvSpPr>
        <p:spPr>
          <a:xfrm rot="16948909">
            <a:off x="4749274" y="3708820"/>
            <a:ext cx="330200" cy="825500"/>
          </a:xfrm>
          <a:prstGeom prst="downArrow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FA5DDB-34F1-43B9-B596-36CDD64268DE}"/>
              </a:ext>
            </a:extLst>
          </p:cNvPr>
          <p:cNvSpPr/>
          <p:nvPr/>
        </p:nvSpPr>
        <p:spPr>
          <a:xfrm>
            <a:off x="6431492" y="3002069"/>
            <a:ext cx="2812773" cy="4113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DD75D-1402-A2E8-43C0-AAF20155B114}"/>
              </a:ext>
            </a:extLst>
          </p:cNvPr>
          <p:cNvSpPr/>
          <p:nvPr/>
        </p:nvSpPr>
        <p:spPr>
          <a:xfrm>
            <a:off x="5623937" y="4863910"/>
            <a:ext cx="4762500" cy="11064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0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1.4-1.5 C/RTL Co-sim &amp; Export RTL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62D3A-A70D-2DBC-D2FF-4D52C4AC1A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D04DA3DA-A586-4D2A-8D09-1853F73CB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27736" r="24883" b="26938"/>
          <a:stretch/>
        </p:blipFill>
        <p:spPr>
          <a:xfrm>
            <a:off x="640290" y="3006969"/>
            <a:ext cx="5006010" cy="12044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98E471-6F72-4063-BE1B-F0278219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44" y="1983897"/>
            <a:ext cx="5485143" cy="1942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49BF67-80AF-4D0D-9E4C-EF63D296F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96" y="4186458"/>
            <a:ext cx="5269093" cy="15684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871B8C-9BFD-4FF7-9C38-35659F1E1613}"/>
              </a:ext>
            </a:extLst>
          </p:cNvPr>
          <p:cNvSpPr/>
          <p:nvPr/>
        </p:nvSpPr>
        <p:spPr>
          <a:xfrm>
            <a:off x="6171783" y="4527586"/>
            <a:ext cx="662609" cy="2087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EFAA296-E14E-44A3-B53D-E90704EFEF91}"/>
              </a:ext>
            </a:extLst>
          </p:cNvPr>
          <p:cNvSpPr/>
          <p:nvPr/>
        </p:nvSpPr>
        <p:spPr>
          <a:xfrm rot="15001353">
            <a:off x="5480855" y="2989880"/>
            <a:ext cx="330200" cy="825500"/>
          </a:xfrm>
          <a:prstGeom prst="downArrow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90FE289-53FF-402D-80D8-51B84D38D016}"/>
              </a:ext>
            </a:extLst>
          </p:cNvPr>
          <p:cNvSpPr/>
          <p:nvPr/>
        </p:nvSpPr>
        <p:spPr>
          <a:xfrm rot="16948909">
            <a:off x="5487309" y="4184012"/>
            <a:ext cx="330200" cy="825500"/>
          </a:xfrm>
          <a:prstGeom prst="downArrow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26AC4B-D5F0-458C-B6D7-07C21971BB08}"/>
              </a:ext>
            </a:extLst>
          </p:cNvPr>
          <p:cNvSpPr/>
          <p:nvPr/>
        </p:nvSpPr>
        <p:spPr>
          <a:xfrm>
            <a:off x="5984772" y="2593838"/>
            <a:ext cx="888642" cy="2525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9AD7D43-03D9-4BAF-185F-56CB3326C8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546862"/>
              </p:ext>
            </p:extLst>
          </p:nvPr>
        </p:nvGraphicFramePr>
        <p:xfrm>
          <a:off x="965200" y="365125"/>
          <a:ext cx="10261600" cy="5449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52D6BC-C548-1349-3DDA-DD8BC0A46870}"/>
              </a:ext>
            </a:extLst>
          </p:cNvPr>
          <p:cNvSpPr/>
          <p:nvPr/>
        </p:nvSpPr>
        <p:spPr>
          <a:xfrm>
            <a:off x="749300" y="4379251"/>
            <a:ext cx="9690100" cy="7493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Vivado</a:t>
            </a:r>
            <a:r>
              <a:rPr lang="en-US" altLang="zh-CN" b="1" dirty="0"/>
              <a:t> ---- IP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FACF-1A1C-4090-A7D6-332A8AEED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25000" lnSpcReduction="2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What is the function of each step about </a:t>
            </a:r>
            <a:r>
              <a:rPr lang="en-US" altLang="zh-CN" dirty="0" err="1"/>
              <a:t>Vivado</a:t>
            </a:r>
            <a:r>
              <a:rPr lang="en-US" altLang="zh-CN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21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 Create a New </a:t>
            </a:r>
            <a:r>
              <a:rPr lang="en-US" altLang="zh-CN" b="1" dirty="0" err="1"/>
              <a:t>Vivado</a:t>
            </a:r>
            <a:r>
              <a:rPr lang="en-US" altLang="zh-CN" b="1" dirty="0"/>
              <a:t> Project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A4388-1FFC-244A-CFAD-84B154944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4D3B0-4FC0-4291-BF85-04E5AB74B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05"/>
          <a:stretch/>
        </p:blipFill>
        <p:spPr>
          <a:xfrm>
            <a:off x="1400351" y="3706561"/>
            <a:ext cx="4895359" cy="22920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60CF130-48DC-F3F9-1724-38E98610B2F8}"/>
              </a:ext>
            </a:extLst>
          </p:cNvPr>
          <p:cNvGrpSpPr/>
          <p:nvPr/>
        </p:nvGrpSpPr>
        <p:grpSpPr>
          <a:xfrm>
            <a:off x="697512" y="702350"/>
            <a:ext cx="9689521" cy="3797449"/>
            <a:chOff x="436255" y="1164575"/>
            <a:chExt cx="9689521" cy="3797449"/>
          </a:xfrm>
        </p:grpSpPr>
        <p:pic>
          <p:nvPicPr>
            <p:cNvPr id="5" name="Picture 4" descr="A picture containing text, screenshot, font, design&#10;&#10;Description automatically generated">
              <a:extLst>
                <a:ext uri="{FF2B5EF4-FFF2-40B4-BE49-F238E27FC236}">
                  <a16:creationId xmlns:a16="http://schemas.microsoft.com/office/drawing/2014/main" id="{E8788977-8F3B-ACAD-B9DE-31A7489A0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55" y="1164575"/>
              <a:ext cx="9689521" cy="379744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E7092C-BFB2-482F-8FDE-C4E7D60DBFBF}"/>
                </a:ext>
              </a:extLst>
            </p:cNvPr>
            <p:cNvSpPr/>
            <p:nvPr/>
          </p:nvSpPr>
          <p:spPr>
            <a:xfrm>
              <a:off x="4377125" y="3244334"/>
              <a:ext cx="1424450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EDF175-68B8-4552-A13A-F0B1378BA7CA}"/>
                </a:ext>
              </a:extLst>
            </p:cNvPr>
            <p:cNvSpPr txBox="1"/>
            <p:nvPr/>
          </p:nvSpPr>
          <p:spPr>
            <a:xfrm>
              <a:off x="7179155" y="2747527"/>
              <a:ext cx="1471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Board type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9379E5-FF6C-99A2-9EED-F87839A44E9C}"/>
                </a:ext>
              </a:extLst>
            </p:cNvPr>
            <p:cNvSpPr/>
            <p:nvPr/>
          </p:nvSpPr>
          <p:spPr>
            <a:xfrm>
              <a:off x="6642476" y="3234415"/>
              <a:ext cx="2024694" cy="369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ACADA1-255E-ECD2-1FB7-CAE0AFE90EFF}"/>
                </a:ext>
              </a:extLst>
            </p:cNvPr>
            <p:cNvSpPr txBox="1"/>
            <p:nvPr/>
          </p:nvSpPr>
          <p:spPr>
            <a:xfrm>
              <a:off x="4657557" y="2747527"/>
              <a:ext cx="1356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Project path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256F-D9DD-1E0B-A943-E08AC824B352}"/>
                </a:ext>
              </a:extLst>
            </p:cNvPr>
            <p:cNvSpPr txBox="1"/>
            <p:nvPr/>
          </p:nvSpPr>
          <p:spPr>
            <a:xfrm>
              <a:off x="3000643" y="2747527"/>
              <a:ext cx="1466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Project name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1F882A-A1D4-6C66-7325-B06A855369FF}"/>
                </a:ext>
              </a:extLst>
            </p:cNvPr>
            <p:cNvSpPr/>
            <p:nvPr/>
          </p:nvSpPr>
          <p:spPr>
            <a:xfrm>
              <a:off x="3226552" y="3244335"/>
              <a:ext cx="1150573" cy="36933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693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2.2 Import IP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8AD9-0043-4DF6-2516-038C90FAA9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52C2E42-53F7-457D-8223-41969056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33" y="3354254"/>
            <a:ext cx="4509914" cy="29071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D0C3DF-582D-D32A-C8B2-5901067FD016}"/>
              </a:ext>
            </a:extLst>
          </p:cNvPr>
          <p:cNvGrpSpPr/>
          <p:nvPr/>
        </p:nvGrpSpPr>
        <p:grpSpPr>
          <a:xfrm>
            <a:off x="508345" y="596586"/>
            <a:ext cx="9923646" cy="3465938"/>
            <a:chOff x="375385" y="1501448"/>
            <a:chExt cx="9923646" cy="3465938"/>
          </a:xfrm>
        </p:grpSpPr>
        <p:pic>
          <p:nvPicPr>
            <p:cNvPr id="5" name="Picture 4" descr="A screen 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3FF18FCF-52EA-A8DB-BFE7-862B07998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85" y="1501448"/>
              <a:ext cx="9923646" cy="346593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B15E4E-6141-4EEA-9812-8E37B3552436}"/>
                </a:ext>
              </a:extLst>
            </p:cNvPr>
            <p:cNvSpPr/>
            <p:nvPr/>
          </p:nvSpPr>
          <p:spPr>
            <a:xfrm>
              <a:off x="3724977" y="3269803"/>
              <a:ext cx="3609474" cy="3089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A60135-22CB-4F0D-8F60-371182514239}"/>
                </a:ext>
              </a:extLst>
            </p:cNvPr>
            <p:cNvSpPr txBox="1"/>
            <p:nvPr/>
          </p:nvSpPr>
          <p:spPr>
            <a:xfrm>
              <a:off x="3242637" y="3578796"/>
              <a:ext cx="4766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You can change it to your IP path.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85A43D-C534-2E97-E507-143C21185741}"/>
              </a:ext>
            </a:extLst>
          </p:cNvPr>
          <p:cNvSpPr txBox="1"/>
          <p:nvPr/>
        </p:nvSpPr>
        <p:spPr>
          <a:xfrm>
            <a:off x="960253" y="3971989"/>
            <a:ext cx="5291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You should extract the </a:t>
            </a:r>
            <a:r>
              <a:rPr lang="en-US" altLang="zh-CN" sz="2400" b="1" dirty="0"/>
              <a:t>export.zip</a:t>
            </a:r>
            <a:r>
              <a:rPr lang="en-US" altLang="zh-CN" sz="2400" dirty="0"/>
              <a:t> file generated by HLS to the path you want in advance.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469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2.3 Create a Block Design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FACF-1A1C-4090-A7D6-332A8AEED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Generate a block design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8557A14-F318-4CE4-9DE2-E5764D3F9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48" y="2541105"/>
            <a:ext cx="5471265" cy="2512047"/>
          </a:xfrm>
          <a:prstGeom prst="rect">
            <a:avLst/>
          </a:prstGeom>
        </p:spPr>
      </p:pic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90977346-306A-27A6-0DF4-42DD45E78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0" y="2313561"/>
            <a:ext cx="5348725" cy="27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5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2.3 Create a Block Design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FACF-1A1C-4090-A7D6-332A8AEED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Add and configure ZYNQ7 Processing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C91B96-183A-B399-B606-55CD4218A107}"/>
              </a:ext>
            </a:extLst>
          </p:cNvPr>
          <p:cNvGrpSpPr/>
          <p:nvPr/>
        </p:nvGrpSpPr>
        <p:grpSpPr>
          <a:xfrm>
            <a:off x="193326" y="1838151"/>
            <a:ext cx="13793373" cy="4351338"/>
            <a:chOff x="334003" y="2159272"/>
            <a:chExt cx="13793373" cy="4351338"/>
          </a:xfrm>
        </p:grpSpPr>
        <p:pic>
          <p:nvPicPr>
            <p:cNvPr id="8" name="Picture 7" descr="A black screen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7AF71FF4-3290-5F78-0853-B9A14450A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03" y="2159272"/>
              <a:ext cx="11523993" cy="43513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1ED24-A336-48E6-AC15-305F63906393}"/>
                </a:ext>
              </a:extLst>
            </p:cNvPr>
            <p:cNvSpPr txBox="1"/>
            <p:nvPr/>
          </p:nvSpPr>
          <p:spPr>
            <a:xfrm>
              <a:off x="7847907" y="3247012"/>
              <a:ext cx="4766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Add ZYNQ7 processing </a:t>
              </a:r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sz="1800" dirty="0">
                  <a:solidFill>
                    <a:srgbClr val="FF0000"/>
                  </a:solidFill>
                </a:rPr>
                <a:t>ystem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30B83-47CB-4E25-835E-B828370336B5}"/>
                </a:ext>
              </a:extLst>
            </p:cNvPr>
            <p:cNvSpPr txBox="1"/>
            <p:nvPr/>
          </p:nvSpPr>
          <p:spPr>
            <a:xfrm>
              <a:off x="7091827" y="4290991"/>
              <a:ext cx="4766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  <a:r>
                <a:rPr lang="en-US" sz="1800" dirty="0">
                  <a:solidFill>
                    <a:srgbClr val="FF0000"/>
                  </a:solidFill>
                </a:rPr>
                <a:t>un </a:t>
              </a:r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sz="1800" dirty="0">
                  <a:solidFill>
                    <a:srgbClr val="FF0000"/>
                  </a:solidFill>
                </a:rPr>
                <a:t>lock </a:t>
              </a:r>
              <a:r>
                <a:rPr lang="en-US" dirty="0">
                  <a:solidFill>
                    <a:srgbClr val="FF0000"/>
                  </a:solidFill>
                </a:rPr>
                <a:t>a</a:t>
              </a:r>
              <a:r>
                <a:rPr lang="en-US" sz="1800" dirty="0">
                  <a:solidFill>
                    <a:srgbClr val="FF0000"/>
                  </a:solidFill>
                </a:rPr>
                <a:t>utomation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4ECB26-BFF1-4B35-98E8-B50200EA6DA4}"/>
                </a:ext>
              </a:extLst>
            </p:cNvPr>
            <p:cNvSpPr txBox="1"/>
            <p:nvPr/>
          </p:nvSpPr>
          <p:spPr>
            <a:xfrm>
              <a:off x="9361207" y="4623120"/>
              <a:ext cx="4766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  <a:r>
                <a:rPr lang="en-US" sz="1800" dirty="0">
                  <a:solidFill>
                    <a:srgbClr val="FF0000"/>
                  </a:solidFill>
                </a:rPr>
                <a:t>dd an HP port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9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3846C-88CF-F00D-0C3E-2857B1D8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D8727-C42A-1318-4B67-96F73A573B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Introduction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What is FIR Filter?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Quick Start 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Audio Signal Demonstration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Python Implementation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FIR Accelerated IP Implementation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Hardware Testing</a:t>
            </a:r>
          </a:p>
        </p:txBody>
      </p:sp>
    </p:spTree>
    <p:extLst>
      <p:ext uri="{BB962C8B-B14F-4D97-AF65-F5344CB8AC3E}">
        <p14:creationId xmlns:p14="http://schemas.microsoft.com/office/powerpoint/2010/main" val="479193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2.3 Create a Block Design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FACF-1A1C-4090-A7D6-332A8AEED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Add </a:t>
            </a:r>
            <a:r>
              <a:rPr lang="en-US" sz="2400" dirty="0" err="1"/>
              <a:t>fir_wrap</a:t>
            </a:r>
            <a:r>
              <a:rPr lang="en-US" sz="2400" dirty="0"/>
              <a:t> IP to the design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8A678FF-75A1-4394-8269-A1D68B295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23" y="3470241"/>
            <a:ext cx="4532472" cy="2884034"/>
          </a:xfrm>
          <a:prstGeom prst="rect">
            <a:avLst/>
          </a:prstGeom>
        </p:spPr>
      </p:pic>
      <p:pic>
        <p:nvPicPr>
          <p:cNvPr id="6" name="Picture 5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7E8D0D59-25C0-68CF-BE40-C395BE048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7" b="26300"/>
          <a:stretch/>
        </p:blipFill>
        <p:spPr>
          <a:xfrm>
            <a:off x="532102" y="2411604"/>
            <a:ext cx="8967537" cy="12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2.3 Create a Block Design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FACF-1A1C-4090-A7D6-332A8AEED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Run Connection Automation and validate</a:t>
            </a:r>
          </a:p>
        </p:txBody>
      </p:sp>
      <p:pic>
        <p:nvPicPr>
          <p:cNvPr id="13" name="Picture 12" descr="A picture containing text, diagram, parallel, screenshot&#10;&#10;Description automatically generated">
            <a:extLst>
              <a:ext uri="{FF2B5EF4-FFF2-40B4-BE49-F238E27FC236}">
                <a16:creationId xmlns:a16="http://schemas.microsoft.com/office/drawing/2014/main" id="{0110D56C-2F50-47BB-8275-522A62A7B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229" y="2773397"/>
            <a:ext cx="3751810" cy="21027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B28FF-C3E1-DD8A-65BA-8CF12DAED9E3}"/>
              </a:ext>
            </a:extLst>
          </p:cNvPr>
          <p:cNvGrpSpPr/>
          <p:nvPr/>
        </p:nvGrpSpPr>
        <p:grpSpPr>
          <a:xfrm>
            <a:off x="0" y="2144733"/>
            <a:ext cx="8362467" cy="3360070"/>
            <a:chOff x="82060" y="2506473"/>
            <a:chExt cx="8362467" cy="3360070"/>
          </a:xfrm>
        </p:grpSpPr>
        <p:pic>
          <p:nvPicPr>
            <p:cNvPr id="5" name="Picture 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3111C277-D010-CC1B-04FC-881A17F8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0" y="2506473"/>
              <a:ext cx="8362467" cy="33600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0614FF-15B7-4CFD-8581-F5C32ED1D627}"/>
                </a:ext>
              </a:extLst>
            </p:cNvPr>
            <p:cNvSpPr txBox="1"/>
            <p:nvPr/>
          </p:nvSpPr>
          <p:spPr>
            <a:xfrm>
              <a:off x="2865257" y="3330932"/>
              <a:ext cx="2796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Run connection </a:t>
              </a:r>
              <a:r>
                <a:rPr lang="en-US" dirty="0">
                  <a:solidFill>
                    <a:srgbClr val="FF0000"/>
                  </a:solidFill>
                </a:rPr>
                <a:t>a</a:t>
              </a:r>
              <a:r>
                <a:rPr lang="en-US" sz="1800" dirty="0">
                  <a:solidFill>
                    <a:srgbClr val="FF0000"/>
                  </a:solidFill>
                </a:rPr>
                <a:t>utomation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1E94C6-AC17-4221-843C-D336A38394B7}"/>
                </a:ext>
              </a:extLst>
            </p:cNvPr>
            <p:cNvSpPr txBox="1"/>
            <p:nvPr/>
          </p:nvSpPr>
          <p:spPr>
            <a:xfrm>
              <a:off x="2084835" y="4781038"/>
              <a:ext cx="2796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validate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70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Create a Block Design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FACF-1A1C-4090-A7D6-332A8AEED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Generate Output Products and Create HDL Wrapper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7FD84E-69F8-4F28-848D-1C89AA3F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353" y="3176095"/>
            <a:ext cx="3586604" cy="2075302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BE65EE-6C09-1D50-84AB-5F5A6503B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7" y="2381157"/>
            <a:ext cx="7767263" cy="36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2.4 Synthesis and Generation of Bitstreams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FACF-1A1C-4090-A7D6-332A8AEED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Run Synthesis, Implementation and generate bitstream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539CCE-C1A8-058D-5E83-20C8F800BE43}"/>
              </a:ext>
            </a:extLst>
          </p:cNvPr>
          <p:cNvGrpSpPr/>
          <p:nvPr/>
        </p:nvGrpSpPr>
        <p:grpSpPr>
          <a:xfrm>
            <a:off x="5067758" y="3175005"/>
            <a:ext cx="6754339" cy="2242749"/>
            <a:chOff x="5067758" y="3175005"/>
            <a:chExt cx="6754339" cy="2242749"/>
          </a:xfrm>
        </p:grpSpPr>
        <p:pic>
          <p:nvPicPr>
            <p:cNvPr id="10" name="Picture 9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49C06136-B51D-42BE-8682-BB641E21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243" y="3224471"/>
              <a:ext cx="2360825" cy="2193283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62D0BF2-6485-4661-A4BE-FCF3C2903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20" r="-1"/>
            <a:stretch/>
          </p:blipFill>
          <p:spPr>
            <a:xfrm>
              <a:off x="5067758" y="3175005"/>
              <a:ext cx="2093241" cy="2242748"/>
            </a:xfrm>
            <a:prstGeom prst="rect">
              <a:avLst/>
            </a:prstGeom>
          </p:spPr>
        </p:pic>
        <p:pic>
          <p:nvPicPr>
            <p:cNvPr id="14" name="Picture 1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7D874A7-8C73-4BA8-8EAC-2FCF38B3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68" y="3224470"/>
              <a:ext cx="2337029" cy="219328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F79562-233B-4E3C-9710-8FAFE1A9570E}"/>
                </a:ext>
              </a:extLst>
            </p:cNvPr>
            <p:cNvSpPr/>
            <p:nvPr/>
          </p:nvSpPr>
          <p:spPr>
            <a:xfrm>
              <a:off x="5067758" y="3521089"/>
              <a:ext cx="1063487" cy="36774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676F3D-08F1-443B-8993-1BF4034A4500}"/>
                </a:ext>
              </a:extLst>
            </p:cNvPr>
            <p:cNvSpPr/>
            <p:nvPr/>
          </p:nvSpPr>
          <p:spPr>
            <a:xfrm>
              <a:off x="7259546" y="3521089"/>
              <a:ext cx="1063487" cy="36774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C57DA-1C8C-4F4B-8405-098E4C8FA545}"/>
                </a:ext>
              </a:extLst>
            </p:cNvPr>
            <p:cNvSpPr/>
            <p:nvPr/>
          </p:nvSpPr>
          <p:spPr>
            <a:xfrm>
              <a:off x="9583615" y="3521089"/>
              <a:ext cx="1063487" cy="36774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3201F87-FA2A-E7EA-25B2-5BC767EEAF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5"/>
          <a:stretch/>
        </p:blipFill>
        <p:spPr>
          <a:xfrm>
            <a:off x="369903" y="2593269"/>
            <a:ext cx="4521206" cy="345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0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9AD7D43-03D9-4BAF-185F-56CB3326C8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1233"/>
              </p:ext>
            </p:extLst>
          </p:nvPr>
        </p:nvGraphicFramePr>
        <p:xfrm>
          <a:off x="1597827" y="1340766"/>
          <a:ext cx="8996346" cy="4176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31809F-CD4C-4871-B0C5-CDE1B4D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Hardware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667A9-EBF0-0D08-7A89-766A5F0EE5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B0D0-B9D3-4199-9787-1E453F19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Extract bit and </a:t>
            </a:r>
            <a:r>
              <a:rPr lang="en-US" altLang="zh-CN" b="1" dirty="0" err="1"/>
              <a:t>hwh</a:t>
            </a:r>
            <a:r>
              <a:rPr lang="en-US" altLang="zh-CN" b="1" dirty="0"/>
              <a:t> Files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AF86E-FF6D-BBFC-E0CB-08A5C6777C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4EA55-40E3-49C5-9679-D7931E926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27"/>
          <a:stretch/>
        </p:blipFill>
        <p:spPr>
          <a:xfrm>
            <a:off x="6006025" y="2047611"/>
            <a:ext cx="5627861" cy="1130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231A01-F44A-43F2-9CE0-759A4B9DD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36"/>
          <a:stretch/>
        </p:blipFill>
        <p:spPr>
          <a:xfrm>
            <a:off x="5906642" y="4427418"/>
            <a:ext cx="6047692" cy="641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943CCF-6B44-411F-8E3B-C9EFAF3E7CAE}"/>
              </a:ext>
            </a:extLst>
          </p:cNvPr>
          <p:cNvSpPr txBox="1"/>
          <p:nvPr/>
        </p:nvSpPr>
        <p:spPr>
          <a:xfrm>
            <a:off x="657969" y="2206568"/>
            <a:ext cx="54078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Visit the </a:t>
            </a:r>
            <a:r>
              <a:rPr lang="en-US" b="1" dirty="0"/>
              <a:t>\</a:t>
            </a:r>
            <a:r>
              <a:rPr lang="en-US" b="1" dirty="0" err="1"/>
              <a:t>fir_vivado_prj</a:t>
            </a:r>
            <a:r>
              <a:rPr lang="en-US" b="1" dirty="0"/>
              <a:t>\</a:t>
            </a:r>
            <a:r>
              <a:rPr lang="en-US" b="1" dirty="0" err="1"/>
              <a:t>fir_vivado_prj.runs</a:t>
            </a:r>
            <a:r>
              <a:rPr lang="en-US" b="1" dirty="0"/>
              <a:t>\impl_1</a:t>
            </a:r>
            <a:r>
              <a:rPr lang="en-US" dirty="0"/>
              <a:t> directory in the file manager, the </a:t>
            </a:r>
            <a:r>
              <a:rPr lang="en-US" b="1" dirty="0"/>
              <a:t>design_1_wrapper.bit</a:t>
            </a:r>
            <a:r>
              <a:rPr lang="en-US" dirty="0"/>
              <a:t> file in that directory is the generated bitstream file, copy it to your own folder to save it and rename it to </a:t>
            </a:r>
            <a:r>
              <a:rPr lang="en-US" b="1" dirty="0" err="1"/>
              <a:t>fir.bit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file manager, access the </a:t>
            </a:r>
            <a:r>
              <a:rPr lang="en-US" b="1" dirty="0"/>
              <a:t>\</a:t>
            </a:r>
            <a:r>
              <a:rPr lang="en-US" b="1" dirty="0" err="1"/>
              <a:t>fir_vivado_prj</a:t>
            </a:r>
            <a:r>
              <a:rPr lang="en-US" b="1" dirty="0"/>
              <a:t>\</a:t>
            </a:r>
            <a:r>
              <a:rPr lang="en-US" b="1" dirty="0" err="1"/>
              <a:t>fir_vivado_prj.gen</a:t>
            </a:r>
            <a:r>
              <a:rPr lang="en-US" b="1" dirty="0"/>
              <a:t>\sources_1\bd\design_1\</a:t>
            </a:r>
            <a:r>
              <a:rPr lang="en-US" b="1" dirty="0" err="1"/>
              <a:t>hw_handoff</a:t>
            </a:r>
            <a:r>
              <a:rPr lang="en-US" b="1" dirty="0"/>
              <a:t> </a:t>
            </a:r>
            <a:r>
              <a:rPr lang="en-US" dirty="0"/>
              <a:t>directory, where </a:t>
            </a:r>
            <a:r>
              <a:rPr lang="en-US" b="1" dirty="0"/>
              <a:t>design_1.hwh</a:t>
            </a:r>
            <a:r>
              <a:rPr lang="en-US" dirty="0"/>
              <a:t> is the </a:t>
            </a:r>
            <a:r>
              <a:rPr lang="en-US" b="1" dirty="0"/>
              <a:t>hardware handoff</a:t>
            </a:r>
            <a:r>
              <a:rPr lang="en-US" dirty="0"/>
              <a:t> file we need Copy it to your own folder and rename it to </a:t>
            </a:r>
            <a:r>
              <a:rPr lang="en-US" b="1" dirty="0" err="1"/>
              <a:t>fir.hwh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72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B0D0-B9D3-4199-9787-1E453F19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Visit </a:t>
            </a:r>
            <a:r>
              <a:rPr lang="en-US" altLang="zh-CN" b="1" dirty="0" err="1"/>
              <a:t>Jupyter</a:t>
            </a:r>
            <a:r>
              <a:rPr lang="en-US" altLang="zh-CN" b="1" dirty="0"/>
              <a:t> by Anaconda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BF01-2664-466B-AF11-9D31C9749D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 descr="A picture containing text, line, screenshot, font&#10;&#10;Description automatically generated">
            <a:extLst>
              <a:ext uri="{FF2B5EF4-FFF2-40B4-BE49-F238E27FC236}">
                <a16:creationId xmlns:a16="http://schemas.microsoft.com/office/drawing/2014/main" id="{241552F4-0281-4504-B443-B0F966CFD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9" y="2896438"/>
            <a:ext cx="5882008" cy="1483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B5731-57F2-4BBC-9627-5F99BAB1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13309"/>
            <a:ext cx="4511852" cy="325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B0D0-B9D3-4199-9787-1E453F19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Deploy and Run Overlay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E51F6-A5F0-E458-9919-3A331B0CE7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C21A-264F-475E-85AD-E2CE12551D8A}"/>
              </a:ext>
            </a:extLst>
          </p:cNvPr>
          <p:cNvSpPr txBox="1"/>
          <p:nvPr/>
        </p:nvSpPr>
        <p:spPr>
          <a:xfrm>
            <a:off x="6661060" y="4239735"/>
            <a:ext cx="5138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Click the </a:t>
            </a:r>
            <a:r>
              <a:rPr lang="en-US" sz="2000" b="1" dirty="0"/>
              <a:t>Run</a:t>
            </a:r>
            <a:r>
              <a:rPr lang="en-US" sz="2000" dirty="0"/>
              <a:t> button on the top side of the window, </a:t>
            </a:r>
            <a:r>
              <a:rPr lang="en-US" sz="2000" b="1" dirty="0" err="1"/>
              <a:t>Jupyter</a:t>
            </a:r>
            <a:r>
              <a:rPr lang="en-US" sz="2000" b="1" dirty="0"/>
              <a:t> Notebook </a:t>
            </a:r>
            <a:r>
              <a:rPr lang="en-US" sz="2000" dirty="0"/>
              <a:t>will execute the current </a:t>
            </a:r>
            <a:r>
              <a:rPr lang="en-US" sz="2000" b="1" dirty="0"/>
              <a:t>Cell</a:t>
            </a:r>
            <a:r>
              <a:rPr lang="en-US" sz="2000" dirty="0"/>
              <a:t> and automatically switch to the next </a:t>
            </a:r>
            <a:r>
              <a:rPr lang="en-US" sz="2000" b="1" dirty="0"/>
              <a:t>Cell</a:t>
            </a:r>
            <a:r>
              <a:rPr lang="en-US" sz="2000" dirty="0"/>
              <a:t> at the same time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1F04D9-6619-8D04-26AF-EF73D3F7040B}"/>
              </a:ext>
            </a:extLst>
          </p:cNvPr>
          <p:cNvGrpSpPr/>
          <p:nvPr/>
        </p:nvGrpSpPr>
        <p:grpSpPr>
          <a:xfrm>
            <a:off x="554730" y="2137169"/>
            <a:ext cx="5541270" cy="3312030"/>
            <a:chOff x="554730" y="2137169"/>
            <a:chExt cx="5541270" cy="3312030"/>
          </a:xfrm>
        </p:grpSpPr>
        <p:pic>
          <p:nvPicPr>
            <p:cNvPr id="8" name="Picture 7" descr="A picture containing text, screenshot, software, multimedia software&#10;&#10;Description automatically generated">
              <a:extLst>
                <a:ext uri="{FF2B5EF4-FFF2-40B4-BE49-F238E27FC236}">
                  <a16:creationId xmlns:a16="http://schemas.microsoft.com/office/drawing/2014/main" id="{695814F3-4412-4748-A424-4E6715D60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" t="14085" r="39589" b="14710"/>
            <a:stretch/>
          </p:blipFill>
          <p:spPr>
            <a:xfrm>
              <a:off x="554730" y="2137169"/>
              <a:ext cx="5469129" cy="2693597"/>
            </a:xfrm>
            <a:prstGeom prst="rect">
              <a:avLst/>
            </a:prstGeom>
          </p:spPr>
        </p:pic>
        <p:pic>
          <p:nvPicPr>
            <p:cNvPr id="10" name="Picture 9" descr="A screenshot of a computer code&#10;&#10;Description automatically generated with medium confidence">
              <a:extLst>
                <a:ext uri="{FF2B5EF4-FFF2-40B4-BE49-F238E27FC236}">
                  <a16:creationId xmlns:a16="http://schemas.microsoft.com/office/drawing/2014/main" id="{31751E06-3E61-4557-B21F-579A00E8A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523" r="30015" b="1298"/>
            <a:stretch/>
          </p:blipFill>
          <p:spPr>
            <a:xfrm>
              <a:off x="626871" y="5105294"/>
              <a:ext cx="5469129" cy="34390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07EE2-2BDC-8DB0-8CA4-FCD4FFC1B41B}"/>
              </a:ext>
            </a:extLst>
          </p:cNvPr>
          <p:cNvGrpSpPr/>
          <p:nvPr/>
        </p:nvGrpSpPr>
        <p:grpSpPr>
          <a:xfrm>
            <a:off x="6307710" y="2679872"/>
            <a:ext cx="5703481" cy="873105"/>
            <a:chOff x="6307710" y="2679872"/>
            <a:chExt cx="5703481" cy="873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9F6C0E-E3A7-4AF9-9F24-199236762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396"/>
            <a:stretch/>
          </p:blipFill>
          <p:spPr>
            <a:xfrm>
              <a:off x="6307710" y="2679872"/>
              <a:ext cx="5703481" cy="8731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AD2ECC-3D8D-4DEE-8291-81325A7C306A}"/>
                </a:ext>
              </a:extLst>
            </p:cNvPr>
            <p:cNvSpPr/>
            <p:nvPr/>
          </p:nvSpPr>
          <p:spPr>
            <a:xfrm>
              <a:off x="8329391" y="3055252"/>
              <a:ext cx="1063487" cy="36774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B777EE-F0DB-4910-9E41-C4D113939796}"/>
              </a:ext>
            </a:extLst>
          </p:cNvPr>
          <p:cNvSpPr/>
          <p:nvPr/>
        </p:nvSpPr>
        <p:spPr>
          <a:xfrm>
            <a:off x="7546693" y="1013580"/>
            <a:ext cx="4029947" cy="105248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F3B6-E4F8-FF19-08E6-B8CFDE73A241}"/>
              </a:ext>
            </a:extLst>
          </p:cNvPr>
          <p:cNvSpPr txBox="1"/>
          <p:nvPr/>
        </p:nvSpPr>
        <p:spPr>
          <a:xfrm>
            <a:off x="7736215" y="1214036"/>
            <a:ext cx="372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Question: What is the purpose of each operation in </a:t>
            </a:r>
            <a:r>
              <a:rPr lang="en-US" dirty="0" err="1"/>
              <a:t>jupyter</a:t>
            </a:r>
            <a:r>
              <a:rPr lang="en-US" dirty="0"/>
              <a:t> notebook?</a:t>
            </a:r>
          </a:p>
        </p:txBody>
      </p:sp>
    </p:spTree>
    <p:extLst>
      <p:ext uri="{BB962C8B-B14F-4D97-AF65-F5344CB8AC3E}">
        <p14:creationId xmlns:p14="http://schemas.microsoft.com/office/powerpoint/2010/main" val="2725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B0D0-B9D3-4199-9787-1E453F19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Deploy and Run Overlay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F1F74-193F-3367-89A8-B49C7ED3E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C21A-264F-475E-85AD-E2CE12551D8A}"/>
              </a:ext>
            </a:extLst>
          </p:cNvPr>
          <p:cNvSpPr txBox="1"/>
          <p:nvPr/>
        </p:nvSpPr>
        <p:spPr>
          <a:xfrm>
            <a:off x="6633760" y="2540987"/>
            <a:ext cx="513880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Click the </a:t>
            </a:r>
            <a:r>
              <a:rPr lang="en-US" sz="2000" b="1" dirty="0"/>
              <a:t>Run</a:t>
            </a:r>
            <a:r>
              <a:rPr lang="en-US" sz="2000" dirty="0"/>
              <a:t> button on the top side of the window, </a:t>
            </a:r>
            <a:r>
              <a:rPr lang="en-US" sz="2000" b="1" dirty="0" err="1"/>
              <a:t>Jupyter</a:t>
            </a:r>
            <a:r>
              <a:rPr lang="en-US" sz="2000" b="1" dirty="0"/>
              <a:t> Notebook </a:t>
            </a:r>
            <a:r>
              <a:rPr lang="en-US" sz="2000" dirty="0"/>
              <a:t>will execute the current </a:t>
            </a:r>
            <a:r>
              <a:rPr lang="en-US" sz="2000" b="1" dirty="0"/>
              <a:t>Cell</a:t>
            </a:r>
            <a:r>
              <a:rPr lang="en-US" sz="2000" dirty="0"/>
              <a:t> and automatically switch to the next </a:t>
            </a:r>
            <a:r>
              <a:rPr lang="en-US" sz="2000" b="1" dirty="0"/>
              <a:t>Cell</a:t>
            </a:r>
            <a:r>
              <a:rPr lang="en-US" sz="2000" dirty="0"/>
              <a:t> at the same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E6BA1A-04C1-A3AB-95F5-A15D596FF756}"/>
              </a:ext>
            </a:extLst>
          </p:cNvPr>
          <p:cNvGrpSpPr/>
          <p:nvPr/>
        </p:nvGrpSpPr>
        <p:grpSpPr>
          <a:xfrm>
            <a:off x="301450" y="2039989"/>
            <a:ext cx="6646892" cy="3540436"/>
            <a:chOff x="301450" y="2039989"/>
            <a:chExt cx="6646892" cy="3540436"/>
          </a:xfrm>
        </p:grpSpPr>
        <p:pic>
          <p:nvPicPr>
            <p:cNvPr id="8" name="Picture 7" descr="A picture containing text, screenshot, software, multimedia software&#10;&#10;Description automatically generated">
              <a:extLst>
                <a:ext uri="{FF2B5EF4-FFF2-40B4-BE49-F238E27FC236}">
                  <a16:creationId xmlns:a16="http://schemas.microsoft.com/office/drawing/2014/main" id="{695814F3-4412-4748-A424-4E6715D60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" t="14085" r="39589" b="14710"/>
            <a:stretch/>
          </p:blipFill>
          <p:spPr>
            <a:xfrm>
              <a:off x="707571" y="2039989"/>
              <a:ext cx="5630698" cy="2773171"/>
            </a:xfrm>
            <a:prstGeom prst="rect">
              <a:avLst/>
            </a:prstGeom>
          </p:spPr>
        </p:pic>
        <p:pic>
          <p:nvPicPr>
            <p:cNvPr id="10" name="Picture 9" descr="A screenshot of a computer code&#10;&#10;Description automatically generated with medium confidence">
              <a:extLst>
                <a:ext uri="{FF2B5EF4-FFF2-40B4-BE49-F238E27FC236}">
                  <a16:creationId xmlns:a16="http://schemas.microsoft.com/office/drawing/2014/main" id="{31751E06-3E61-4557-B21F-579A00E8A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523" r="30015" b="1298"/>
            <a:stretch/>
          </p:blipFill>
          <p:spPr>
            <a:xfrm>
              <a:off x="301450" y="5162461"/>
              <a:ext cx="6646892" cy="41796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AD4038-644D-4EBD-B0B5-4216E40BE048}"/>
              </a:ext>
            </a:extLst>
          </p:cNvPr>
          <p:cNvSpPr txBox="1"/>
          <p:nvPr/>
        </p:nvSpPr>
        <p:spPr>
          <a:xfrm>
            <a:off x="6718692" y="4521504"/>
            <a:ext cx="496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YOU HAVE DONE IT! </a:t>
            </a:r>
          </a:p>
        </p:txBody>
      </p:sp>
    </p:spTree>
    <p:extLst>
      <p:ext uri="{BB962C8B-B14F-4D97-AF65-F5344CB8AC3E}">
        <p14:creationId xmlns:p14="http://schemas.microsoft.com/office/powerpoint/2010/main" val="38131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1AD0-480D-970A-9403-F4E19ED9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FC6A-8CCB-F5F0-7273-4E34ED2B0E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9724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D652B-6FDE-D6B6-FC3A-1C372582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endParaRPr lang="zh-CN" alt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1A965-F280-AA7A-2CD0-B2DEDE50F41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8D5948-C167-6537-A54B-696A31DEFF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D4FE5-09CF-464E-8FED-FE407BEA2C2C}"/>
              </a:ext>
            </a:extLst>
          </p:cNvPr>
          <p:cNvGrpSpPr/>
          <p:nvPr/>
        </p:nvGrpSpPr>
        <p:grpSpPr>
          <a:xfrm>
            <a:off x="541106" y="1859917"/>
            <a:ext cx="6024937" cy="3647129"/>
            <a:chOff x="5208997" y="1612533"/>
            <a:chExt cx="6224091" cy="3979667"/>
          </a:xfrm>
        </p:grpSpPr>
        <p:pic>
          <p:nvPicPr>
            <p:cNvPr id="17" name="Picture 16" descr="A picture containing text, screenshot, font, design&#10;&#10;Description automatically generated">
              <a:extLst>
                <a:ext uri="{FF2B5EF4-FFF2-40B4-BE49-F238E27FC236}">
                  <a16:creationId xmlns:a16="http://schemas.microsoft.com/office/drawing/2014/main" id="{00F071CC-4D35-4CB2-AF33-E9AC0460A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997" y="1999673"/>
              <a:ext cx="6224091" cy="3592527"/>
            </a:xfrm>
            <a:prstGeom prst="rect">
              <a:avLst/>
            </a:prstGeom>
          </p:spPr>
        </p:pic>
        <p:pic>
          <p:nvPicPr>
            <p:cNvPr id="9" name="birds">
              <a:hlinkClick r:id="" action="ppaction://media"/>
              <a:extLst>
                <a:ext uri="{FF2B5EF4-FFF2-40B4-BE49-F238E27FC236}">
                  <a16:creationId xmlns:a16="http://schemas.microsoft.com/office/drawing/2014/main" id="{B5C30363-D007-4AC8-B1A3-A735694FDB8E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5359519" y="1612533"/>
              <a:ext cx="491781" cy="491781"/>
            </a:xfrm>
            <a:prstGeom prst="rect">
              <a:avLst/>
            </a:prstGeom>
            <a:noFill/>
          </p:spPr>
        </p:pic>
        <p:pic>
          <p:nvPicPr>
            <p:cNvPr id="13" name="hpf_hw">
              <a:hlinkClick r:id="" action="ppaction://media"/>
              <a:extLst>
                <a:ext uri="{FF2B5EF4-FFF2-40B4-BE49-F238E27FC236}">
                  <a16:creationId xmlns:a16="http://schemas.microsoft.com/office/drawing/2014/main" id="{CC206346-208B-4F68-9134-18A80619510F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359519" y="3873138"/>
              <a:ext cx="491781" cy="49178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2F0EFA-2114-4494-A2CD-ECA5404EAEA2}"/>
              </a:ext>
            </a:extLst>
          </p:cNvPr>
          <p:cNvSpPr txBox="1"/>
          <p:nvPr/>
        </p:nvSpPr>
        <p:spPr>
          <a:xfrm>
            <a:off x="6822279" y="1372957"/>
            <a:ext cx="48286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① </a:t>
            </a:r>
            <a:r>
              <a:rPr lang="en-US" sz="2400" b="1" dirty="0"/>
              <a:t>Objective </a:t>
            </a:r>
            <a:r>
              <a:rPr lang="en-US" altLang="zh-CN" sz="2400" b="1" dirty="0"/>
              <a:t>of this lab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Separating the two bird sounds in the audio and get separate bird sound.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zh-CN" altLang="en-US" sz="2400" b="1" dirty="0"/>
              <a:t>② </a:t>
            </a:r>
            <a:r>
              <a:rPr lang="en-US" sz="2400" b="1" dirty="0"/>
              <a:t>S</a:t>
            </a:r>
            <a:r>
              <a:rPr lang="en-US" altLang="zh-CN" sz="2400" b="1" dirty="0"/>
              <a:t>kills you will get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altLang="zh-CN" sz="2400" dirty="0"/>
              <a:t>aving</a:t>
            </a:r>
            <a:r>
              <a:rPr lang="en-US" sz="2400" dirty="0"/>
              <a:t> hardware design ideas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Learning the basic flow of accelerated core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altLang="zh-CN" sz="2400" dirty="0"/>
              <a:t>earning the d</a:t>
            </a:r>
            <a:r>
              <a:rPr lang="en-US" sz="2400" dirty="0"/>
              <a:t>eployment to PYNQ using HLS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7146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A1007-B6A6-CC1C-17BB-C6EFAA50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What is FIR Filter?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82335-9563-9AFE-796D-140A5B22D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7998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CC6124-9764-4D45-BC41-C800FBBA6FA1}"/>
              </a:ext>
            </a:extLst>
          </p:cNvPr>
          <p:cNvSpPr/>
          <p:nvPr/>
        </p:nvSpPr>
        <p:spPr>
          <a:xfrm>
            <a:off x="5865363" y="430448"/>
            <a:ext cx="5605531" cy="10576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486BDE-7C8F-B7B8-E8C1-713322EC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 is FIR Filter?</a:t>
            </a:r>
            <a:endParaRPr lang="zh-CN" alt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DD0EC-CE22-3427-E2EE-3A312BCDA8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27D47FAF-23DA-43D8-8783-20A1382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09" y="2155283"/>
            <a:ext cx="4731640" cy="1872231"/>
          </a:xfrm>
          <a:prstGeom prst="rect">
            <a:avLst/>
          </a:prstGeom>
        </p:spPr>
      </p:pic>
      <p:pic>
        <p:nvPicPr>
          <p:cNvPr id="7" name="Picture 6" descr="A picture containing text, diagram, font, line&#10;&#10;Description automatically generated">
            <a:extLst>
              <a:ext uri="{FF2B5EF4-FFF2-40B4-BE49-F238E27FC236}">
                <a16:creationId xmlns:a16="http://schemas.microsoft.com/office/drawing/2014/main" id="{44FA81AA-502B-4DED-BA9E-4DAD47ED10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3" y="2594830"/>
            <a:ext cx="5335693" cy="3256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C15CE8-F975-4B71-9690-2219F75FEEC6}"/>
              </a:ext>
            </a:extLst>
          </p:cNvPr>
          <p:cNvSpPr txBox="1"/>
          <p:nvPr/>
        </p:nvSpPr>
        <p:spPr>
          <a:xfrm>
            <a:off x="5973326" y="439543"/>
            <a:ext cx="553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Finite Impulse Response Filter (FIR</a:t>
            </a:r>
            <a:r>
              <a:rPr lang="en-US" sz="28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3933A-ECE5-4431-81C7-16E5C7498C33}"/>
              </a:ext>
            </a:extLst>
          </p:cNvPr>
          <p:cNvSpPr txBox="1"/>
          <p:nvPr/>
        </p:nvSpPr>
        <p:spPr>
          <a:xfrm>
            <a:off x="838200" y="1678782"/>
            <a:ext cx="306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①  </a:t>
            </a:r>
            <a:r>
              <a:rPr lang="en-US" sz="2400" dirty="0"/>
              <a:t>Calculation </a:t>
            </a:r>
            <a:r>
              <a:rPr lang="en-US" altLang="zh-CN" sz="2400" dirty="0"/>
              <a:t>steps</a:t>
            </a:r>
            <a:r>
              <a:rPr lang="en-US" sz="2400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32A21-8F2F-49D8-A99B-E26EEF42124D}"/>
              </a:ext>
            </a:extLst>
          </p:cNvPr>
          <p:cNvSpPr txBox="1"/>
          <p:nvPr/>
        </p:nvSpPr>
        <p:spPr>
          <a:xfrm>
            <a:off x="5955667" y="1678783"/>
            <a:ext cx="588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② </a:t>
            </a:r>
            <a:r>
              <a:rPr lang="en-US" sz="2400" dirty="0"/>
              <a:t>FIR work principle &amp; </a:t>
            </a:r>
            <a:r>
              <a:rPr lang="en-US" altLang="zh-CN" sz="2400" dirty="0"/>
              <a:t>hardware design</a:t>
            </a:r>
            <a:r>
              <a:rPr lang="en-US" sz="2400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F2B77-7B29-4C15-B85C-708504E85C93}"/>
              </a:ext>
            </a:extLst>
          </p:cNvPr>
          <p:cNvSpPr txBox="1"/>
          <p:nvPr/>
        </p:nvSpPr>
        <p:spPr>
          <a:xfrm>
            <a:off x="6226454" y="1013054"/>
            <a:ext cx="4883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y[n] = h[0]x[n-0] + h[1]x[n-1]+···+h[k]x[n-k]</a:t>
            </a:r>
          </a:p>
        </p:txBody>
      </p:sp>
      <p:pic>
        <p:nvPicPr>
          <p:cNvPr id="17" name="Picture 16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6ED860E4-736D-4B08-877F-AA857347CF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91" y="4008515"/>
            <a:ext cx="4761185" cy="21089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3CD4A4-C86C-4739-8A6C-EF33C20676E4}"/>
              </a:ext>
            </a:extLst>
          </p:cNvPr>
          <p:cNvSpPr txBox="1"/>
          <p:nvPr/>
        </p:nvSpPr>
        <p:spPr>
          <a:xfrm>
            <a:off x="944950" y="6123543"/>
            <a:ext cx="105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get more explanation and details of FIR here:  </a:t>
            </a:r>
            <a:r>
              <a:rPr lang="en-US" dirty="0">
                <a:hlinkClick r:id="rId6"/>
              </a:rPr>
              <a:t>https://en.wikipedia.org/wiki/Finite_impulse_response</a:t>
            </a:r>
            <a:r>
              <a:rPr lang="en-US" dirty="0"/>
              <a:t>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D455C0-52FC-4F54-CF53-D41BD5794233}"/>
              </a:ext>
            </a:extLst>
          </p:cNvPr>
          <p:cNvSpPr/>
          <p:nvPr/>
        </p:nvSpPr>
        <p:spPr>
          <a:xfrm>
            <a:off x="4561114" y="5344886"/>
            <a:ext cx="120831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7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A1007-B6A6-CC1C-17BB-C6EFAA50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Quick Start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8765C0-C2A1-9D97-B7ED-92F776058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1205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D5D3-1584-43C6-B853-4F661897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Preparations Before 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56AB-6896-4D5B-BB88-8FAAEBBF8B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you need:</a:t>
            </a:r>
          </a:p>
          <a:p>
            <a:r>
              <a:rPr lang="en-US" dirty="0" err="1"/>
              <a:t>Jupyter</a:t>
            </a:r>
            <a:r>
              <a:rPr lang="en-US" dirty="0"/>
              <a:t> notebook (anaconda)</a:t>
            </a:r>
          </a:p>
          <a:p>
            <a:r>
              <a:rPr lang="en-US" dirty="0"/>
              <a:t>Vitis HLS</a:t>
            </a:r>
          </a:p>
          <a:p>
            <a:r>
              <a:rPr lang="en-US" dirty="0" err="1"/>
              <a:t>Vivado</a:t>
            </a:r>
            <a:endParaRPr lang="en-US" dirty="0"/>
          </a:p>
          <a:p>
            <a:r>
              <a:rPr lang="en-US" dirty="0"/>
              <a:t>PYNQ-Z2 remote lab service or physical 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318F-FA78-4598-98C6-A8B89DB503DA}"/>
              </a:ext>
            </a:extLst>
          </p:cNvPr>
          <p:cNvSpPr txBox="1"/>
          <p:nvPr/>
        </p:nvSpPr>
        <p:spPr>
          <a:xfrm>
            <a:off x="838200" y="4553883"/>
            <a:ext cx="11225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Anaconda download address: </a:t>
            </a:r>
            <a:r>
              <a:rPr lang="en-US" sz="2000" dirty="0">
                <a:hlinkClick r:id="rId3"/>
              </a:rPr>
              <a:t>https://www.anaconda.com/download</a:t>
            </a:r>
            <a:endParaRPr lang="en-US" sz="2000" dirty="0"/>
          </a:p>
          <a:p>
            <a:r>
              <a:rPr lang="en-US" sz="2000" dirty="0"/>
              <a:t>Vitis HLS and </a:t>
            </a:r>
            <a:r>
              <a:rPr lang="en-US" sz="2000" dirty="0" err="1"/>
              <a:t>vivado</a:t>
            </a:r>
            <a:r>
              <a:rPr lang="en-US" sz="2000" dirty="0"/>
              <a:t> download address: </a:t>
            </a:r>
            <a:r>
              <a:rPr lang="en-US" sz="2000" dirty="0">
                <a:hlinkClick r:id="rId4"/>
              </a:rPr>
              <a:t>https://www.xilinx.com/support/download/index.html/content/xilinx/en/downloadNav/vitis.html</a:t>
            </a:r>
            <a:r>
              <a:rPr lang="en-US" sz="2000" dirty="0"/>
              <a:t> </a:t>
            </a:r>
          </a:p>
          <a:p>
            <a:r>
              <a:rPr lang="en-US" sz="2000" dirty="0"/>
              <a:t>If you use PYNQ-Z2 physical board, you should configure it first: </a:t>
            </a:r>
            <a:r>
              <a:rPr lang="en-US" sz="2000" dirty="0">
                <a:hlinkClick r:id="rId5"/>
              </a:rPr>
              <a:t>https://harrykwok.gitee.io/pynq_learning_kits/zh/Article/Base/Board/Board.html#pynq-z2%E8%AE%BE%E7%BD%AE%E5%BC%95%E5%AF%BC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8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4051-0D75-426C-9F2B-07EA2FA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Audio Signal Demonstration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1DAC-F0C9-4E10-AFE9-B6C7CC55D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(In </a:t>
            </a:r>
            <a:r>
              <a:rPr lang="en-US" altLang="zh-CN" sz="2000" dirty="0" err="1"/>
              <a:t>Jupyter</a:t>
            </a:r>
            <a:r>
              <a:rPr lang="en-US" altLang="zh-CN" sz="2000" dirty="0"/>
              <a:t> notebook)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C4934-075E-467E-98D0-99251978BACC}"/>
              </a:ext>
            </a:extLst>
          </p:cNvPr>
          <p:cNvSpPr txBox="1"/>
          <p:nvPr/>
        </p:nvSpPr>
        <p:spPr>
          <a:xfrm>
            <a:off x="6690569" y="4697622"/>
            <a:ext cx="4908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need a high-pass filter </a:t>
            </a:r>
          </a:p>
          <a:p>
            <a:pPr algn="ctr"/>
            <a:r>
              <a:rPr lang="en-US" sz="2400" dirty="0"/>
              <a:t>with a cutoff frequency of 2.8kHz 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38F946-AF8C-4EA4-86B4-2BAA1843FE00}"/>
              </a:ext>
            </a:extLst>
          </p:cNvPr>
          <p:cNvGrpSpPr/>
          <p:nvPr/>
        </p:nvGrpSpPr>
        <p:grpSpPr>
          <a:xfrm>
            <a:off x="6385366" y="1060616"/>
            <a:ext cx="5518484" cy="3301079"/>
            <a:chOff x="5835316" y="1315362"/>
            <a:chExt cx="5518484" cy="3301079"/>
          </a:xfrm>
        </p:grpSpPr>
        <p:pic>
          <p:nvPicPr>
            <p:cNvPr id="5" name="Picture 4" descr="A picture containing screenshot, multimedia software, graphics software&#10;&#10;Description automatically generated">
              <a:extLst>
                <a:ext uri="{FF2B5EF4-FFF2-40B4-BE49-F238E27FC236}">
                  <a16:creationId xmlns:a16="http://schemas.microsoft.com/office/drawing/2014/main" id="{747C7F00-E5FF-480A-9E9F-63AA842BB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6"/>
            <a:stretch/>
          </p:blipFill>
          <p:spPr>
            <a:xfrm>
              <a:off x="5835316" y="1690688"/>
              <a:ext cx="5518484" cy="2310606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70FCDFF5-76B8-45A5-9E57-4F2449DB86B7}"/>
                </a:ext>
              </a:extLst>
            </p:cNvPr>
            <p:cNvSpPr/>
            <p:nvPr/>
          </p:nvSpPr>
          <p:spPr>
            <a:xfrm rot="10800000">
              <a:off x="9863706" y="1726150"/>
              <a:ext cx="330200" cy="825500"/>
            </a:xfrm>
            <a:prstGeom prst="downArrow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1BC693A9-36C5-42F1-8005-67782F5C8161}"/>
                </a:ext>
              </a:extLst>
            </p:cNvPr>
            <p:cNvSpPr/>
            <p:nvPr/>
          </p:nvSpPr>
          <p:spPr>
            <a:xfrm>
              <a:off x="7811256" y="3409621"/>
              <a:ext cx="330200" cy="825500"/>
            </a:xfrm>
            <a:prstGeom prst="downArrow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BA52D2-28E5-4011-A046-FFADDCD6843D}"/>
                </a:ext>
              </a:extLst>
            </p:cNvPr>
            <p:cNvSpPr txBox="1"/>
            <p:nvPr/>
          </p:nvSpPr>
          <p:spPr>
            <a:xfrm>
              <a:off x="6544150" y="4247109"/>
              <a:ext cx="3364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Eurasian curlew:1.2-2.6kHz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11B6BE-531C-4503-948A-70955B004FC5}"/>
                </a:ext>
              </a:extLst>
            </p:cNvPr>
            <p:cNvSpPr txBox="1"/>
            <p:nvPr/>
          </p:nvSpPr>
          <p:spPr>
            <a:xfrm>
              <a:off x="9074541" y="1315362"/>
              <a:ext cx="22387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Chaffinch:3-5kHz</a:t>
              </a:r>
              <a:endParaRPr lang="en-US" dirty="0"/>
            </a:p>
          </p:txBody>
        </p:sp>
      </p:grpSp>
      <p:pic>
        <p:nvPicPr>
          <p:cNvPr id="19" name="Picture 18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CA2808E-67FA-42CD-951F-3D361F2E7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9" t="12868" r="8226" b="12548"/>
          <a:stretch/>
        </p:blipFill>
        <p:spPr>
          <a:xfrm>
            <a:off x="911537" y="2660416"/>
            <a:ext cx="5268262" cy="286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D5D3-1584-43C6-B853-4F661897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1" dirty="0"/>
              <a:t>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56AB-6896-4D5B-BB88-8FAAEBBF8B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+mn-cs"/>
              </a:rPr>
              <a:t>(In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+mn-cs"/>
              </a:rPr>
              <a:t>Jupyter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+mn-cs"/>
              </a:rPr>
              <a:t> notebook)</a:t>
            </a:r>
            <a:endParaRPr lang="en-US" altLang="zh-CN" sz="3600" dirty="0"/>
          </a:p>
          <a:p>
            <a:endParaRPr lang="en-US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0CA07A-661D-4823-9B62-DC7B0564A0C0}"/>
              </a:ext>
            </a:extLst>
          </p:cNvPr>
          <p:cNvGrpSpPr/>
          <p:nvPr/>
        </p:nvGrpSpPr>
        <p:grpSpPr>
          <a:xfrm>
            <a:off x="6762853" y="241414"/>
            <a:ext cx="4799245" cy="5012219"/>
            <a:chOff x="6702945" y="1219328"/>
            <a:chExt cx="4799245" cy="50122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D779B3-71C5-4D0A-A897-9291F7350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2945" y="1219328"/>
              <a:ext cx="4799245" cy="49576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374764-EA4C-4435-BA48-FAA175CD1655}"/>
                </a:ext>
              </a:extLst>
            </p:cNvPr>
            <p:cNvSpPr txBox="1"/>
            <p:nvPr/>
          </p:nvSpPr>
          <p:spPr>
            <a:xfrm>
              <a:off x="10080459" y="5862215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6BFD1E-AD18-4BC4-B66C-7CC9A046B47B}"/>
                </a:ext>
              </a:extLst>
            </p:cNvPr>
            <p:cNvSpPr txBox="1"/>
            <p:nvPr/>
          </p:nvSpPr>
          <p:spPr>
            <a:xfrm>
              <a:off x="10080459" y="3507304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F9B488-26CB-46AA-8B15-714D4BA89CCD}"/>
              </a:ext>
            </a:extLst>
          </p:cNvPr>
          <p:cNvSpPr txBox="1"/>
          <p:nvPr/>
        </p:nvSpPr>
        <p:spPr>
          <a:xfrm>
            <a:off x="7231449" y="5388570"/>
            <a:ext cx="4538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performance is highly dependent on the</a:t>
            </a:r>
            <a:r>
              <a:rPr lang="en-US" b="1" dirty="0"/>
              <a:t> </a:t>
            </a:r>
            <a:r>
              <a:rPr lang="en-US" b="1" dirty="0" err="1"/>
              <a:t>Ifilter</a:t>
            </a:r>
            <a:r>
              <a:rPr lang="en-US" b="1" dirty="0"/>
              <a:t> </a:t>
            </a:r>
            <a:r>
              <a:rPr lang="en-US" dirty="0"/>
              <a:t>function, and generally such functions are highly optimized and put into the library.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7A41D7-6908-DE58-EF0D-963FA3553CAC}"/>
              </a:ext>
            </a:extLst>
          </p:cNvPr>
          <p:cNvGrpSpPr/>
          <p:nvPr/>
        </p:nvGrpSpPr>
        <p:grpSpPr>
          <a:xfrm>
            <a:off x="629902" y="2401636"/>
            <a:ext cx="6081540" cy="3686824"/>
            <a:chOff x="652694" y="2714056"/>
            <a:chExt cx="6081540" cy="3686824"/>
          </a:xfrm>
        </p:grpSpPr>
        <p:pic>
          <p:nvPicPr>
            <p:cNvPr id="16" name="Picture 15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5985B11B-6877-47A4-89FF-418CCF3DC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801" r="34060" b="-577"/>
            <a:stretch/>
          </p:blipFill>
          <p:spPr>
            <a:xfrm>
              <a:off x="652694" y="6005151"/>
              <a:ext cx="6081540" cy="395729"/>
            </a:xfrm>
            <a:prstGeom prst="rect">
              <a:avLst/>
            </a:prstGeom>
          </p:spPr>
        </p:pic>
        <p:pic>
          <p:nvPicPr>
            <p:cNvPr id="18" name="Picture 17" descr="A screen shot of a computer program&#10;&#10;Description automatically generated with low confidence">
              <a:extLst>
                <a:ext uri="{FF2B5EF4-FFF2-40B4-BE49-F238E27FC236}">
                  <a16:creationId xmlns:a16="http://schemas.microsoft.com/office/drawing/2014/main" id="{4FB1D9AE-08EC-419B-9186-A2C789DB0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2" t="12601" r="8331" b="12381"/>
            <a:stretch/>
          </p:blipFill>
          <p:spPr>
            <a:xfrm>
              <a:off x="811051" y="2714056"/>
              <a:ext cx="5510355" cy="32829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F9C0E-C254-4087-9960-7FB44608BA15}"/>
                </a:ext>
              </a:extLst>
            </p:cNvPr>
            <p:cNvSpPr/>
            <p:nvPr/>
          </p:nvSpPr>
          <p:spPr>
            <a:xfrm>
              <a:off x="1600200" y="5388570"/>
              <a:ext cx="2504661" cy="26679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32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MD Corporate Template_Dark">
  <a:themeElements>
    <a:clrScheme name="AMD Corporate">
      <a:dk1>
        <a:srgbClr val="000000"/>
      </a:dk1>
      <a:lt1>
        <a:srgbClr val="FFFFFF"/>
      </a:lt1>
      <a:dk2>
        <a:srgbClr val="5E5E5E"/>
      </a:dk2>
      <a:lt2>
        <a:srgbClr val="9D9FA2"/>
      </a:lt2>
      <a:accent1>
        <a:srgbClr val="636466"/>
      </a:accent1>
      <a:accent2>
        <a:srgbClr val="9D9FA2"/>
      </a:accent2>
      <a:accent3>
        <a:srgbClr val="EAEAEA"/>
      </a:accent3>
      <a:accent4>
        <a:srgbClr val="F26522"/>
      </a:accent4>
      <a:accent5>
        <a:srgbClr val="ED1C24"/>
      </a:accent5>
      <a:accent6>
        <a:srgbClr val="007C97"/>
      </a:accent6>
      <a:hlink>
        <a:srgbClr val="D5D5D5"/>
      </a:hlink>
      <a:folHlink>
        <a:srgbClr val="A9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18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buSzPct val="60000"/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FBDE1E0E-6997-4B95-9702-0A873F1F55E6}" vid="{99FFCE2B-845B-4D44-BE68-1AECEB47D5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TemplateConfiguration><![CDATA[{"slideVersion":1,"isValidatorEnabled":false,"isLocked":false,"elementsMetadata":[],"slideId":"637629098780944294","enableDocumentContentUpdater":true,"version":"2.0"}]]></TemplafySlideTemplateConfiguration>
</file>

<file path=customXml/item2.xml><?xml version="1.0" encoding="utf-8"?>
<TemplafySlideTemplateConfiguration><![CDATA[{"slideVersion":1,"isValidatorEnabled":false,"isLocked":false,"elementsMetadata":[],"slideId":"637629098780935963","enableDocumentContentUpdater":tru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1,"isValidatorEnabled":false,"isLocked":false,"elementsMetadata":[],"slideId":"637629098780935963","enableDocumentContentUpdater":true,"version":"2.0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1,"isValidatorEnabled":false,"isLocked":false,"elementsMetadata":[],"slideId":"637629098780935963","enableDocumentContentUpdater":tru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AB4A281-5EBA-4CA1-A536-6B29C98890B6}">
  <ds:schemaRefs/>
</ds:datastoreItem>
</file>

<file path=customXml/itemProps2.xml><?xml version="1.0" encoding="utf-8"?>
<ds:datastoreItem xmlns:ds="http://schemas.openxmlformats.org/officeDocument/2006/customXml" ds:itemID="{18FF87EF-897C-4A66-8F2B-4632A394C93B}">
  <ds:schemaRefs/>
</ds:datastoreItem>
</file>

<file path=customXml/itemProps3.xml><?xml version="1.0" encoding="utf-8"?>
<ds:datastoreItem xmlns:ds="http://schemas.openxmlformats.org/officeDocument/2006/customXml" ds:itemID="{F5AAF747-A858-48D7-8F6C-CA95C1D21E62}">
  <ds:schemaRefs/>
</ds:datastoreItem>
</file>

<file path=customXml/itemProps4.xml><?xml version="1.0" encoding="utf-8"?>
<ds:datastoreItem xmlns:ds="http://schemas.openxmlformats.org/officeDocument/2006/customXml" ds:itemID="{DDCC6A1B-7673-40E9-AC3E-C0D8F2784A83}">
  <ds:schemaRefs/>
</ds:datastoreItem>
</file>

<file path=customXml/itemProps5.xml><?xml version="1.0" encoding="utf-8"?>
<ds:datastoreItem xmlns:ds="http://schemas.openxmlformats.org/officeDocument/2006/customXml" ds:itemID="{85B6D9E6-C79F-4B39-B720-6991B483457B}">
  <ds:schemaRefs/>
</ds:datastoreItem>
</file>

<file path=customXml/itemProps6.xml><?xml version="1.0" encoding="utf-8"?>
<ds:datastoreItem xmlns:ds="http://schemas.openxmlformats.org/officeDocument/2006/customXml" ds:itemID="{B06B6E08-A585-410C-99F1-A489159BCDBE}">
  <ds:schemaRefs/>
</ds:datastoreItem>
</file>

<file path=customXml/itemProps7.xml><?xml version="1.0" encoding="utf-8"?>
<ds:datastoreItem xmlns:ds="http://schemas.openxmlformats.org/officeDocument/2006/customXml" ds:itemID="{6B3F9D7E-AFE2-4DB1-8B11-3847FFD95EAC}">
  <ds:schemaRefs/>
</ds:datastoreItem>
</file>

<file path=customXml/itemProps8.xml><?xml version="1.0" encoding="utf-8"?>
<ds:datastoreItem xmlns:ds="http://schemas.openxmlformats.org/officeDocument/2006/customXml" ds:itemID="{4DE73758-79B3-4E76-AB71-74D56A5192A3}">
  <ds:schemaRefs/>
</ds:datastoreItem>
</file>

<file path=docMetadata/LabelInfo.xml><?xml version="1.0" encoding="utf-8"?>
<clbl:labelList xmlns:clbl="http://schemas.microsoft.com/office/2020/mipLabelMetadata">
  <clbl:label id="{0fec2151-cbe0-4586-8a3f-997880a38a28}" enabled="1" method="Privileged" siteId="{3dd8961f-e488-4e60-8e11-a82d994e183d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1993</Words>
  <Application>Microsoft Office PowerPoint</Application>
  <PresentationFormat>Widescreen</PresentationFormat>
  <Paragraphs>177</Paragraphs>
  <Slides>29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Open Sans</vt:lpstr>
      <vt:lpstr>Roboto</vt:lpstr>
      <vt:lpstr>Segoe UI</vt:lpstr>
      <vt:lpstr>Times New Roman</vt:lpstr>
      <vt:lpstr>Webdings</vt:lpstr>
      <vt:lpstr>Wingdings 3</vt:lpstr>
      <vt:lpstr>AMD Corporate Template_Dark</vt:lpstr>
      <vt:lpstr> DSP——FIR Filter  Module 1: Basic PBL</vt:lpstr>
      <vt:lpstr>Outline</vt:lpstr>
      <vt:lpstr>Introduction</vt:lpstr>
      <vt:lpstr>What is FIR Filter?</vt:lpstr>
      <vt:lpstr>What is FIR Filter?</vt:lpstr>
      <vt:lpstr>Quick Start </vt:lpstr>
      <vt:lpstr>Preparations Before Quick Start</vt:lpstr>
      <vt:lpstr>Audio Signal Demonstration</vt:lpstr>
      <vt:lpstr>Python Implementation</vt:lpstr>
      <vt:lpstr>Quick Start Workflow</vt:lpstr>
      <vt:lpstr>Vitis HLS ---- Design FIR IP</vt:lpstr>
      <vt:lpstr>1.1 Create a new project</vt:lpstr>
      <vt:lpstr>1.2-1.3 C-Simulation &amp; C-Synthesis</vt:lpstr>
      <vt:lpstr>1.4-1.5 C/RTL Co-sim &amp; Export RTL</vt:lpstr>
      <vt:lpstr>Vivado ---- IP Integration</vt:lpstr>
      <vt:lpstr>2.1 Create a New Vivado Project</vt:lpstr>
      <vt:lpstr>2.2 Import IP</vt:lpstr>
      <vt:lpstr>2.3 Create a Block Design</vt:lpstr>
      <vt:lpstr>2.3 Create a Block Design</vt:lpstr>
      <vt:lpstr>2.3 Create a Block Design</vt:lpstr>
      <vt:lpstr>2.3 Create a Block Design</vt:lpstr>
      <vt:lpstr>2.3 Create a Block Design</vt:lpstr>
      <vt:lpstr>2.4 Synthesis and Generation of Bitstreams</vt:lpstr>
      <vt:lpstr>Hardware Testing</vt:lpstr>
      <vt:lpstr>Extract bit and hwh Files</vt:lpstr>
      <vt:lpstr>Visit Jupyter by Anaconda </vt:lpstr>
      <vt:lpstr>Deploy and Run Overlay</vt:lpstr>
      <vt:lpstr>Deploy and Run Overlay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DSP——FIR Filter  Module 1: Basic PBL</dc:title>
  <dc:creator>Zhou, Ruby</dc:creator>
  <cp:lastModifiedBy>Chen, Wen (Vicky)</cp:lastModifiedBy>
  <cp:revision>168</cp:revision>
  <dcterms:created xsi:type="dcterms:W3CDTF">2023-05-15T04:11:18Z</dcterms:created>
  <dcterms:modified xsi:type="dcterms:W3CDTF">2024-06-03T04:00:59Z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主题​​:8\AMD Corporate Template_Dark:34</vt:lpwstr>
  </property>
  <property fmtid="{D5CDD505-2E9C-101B-9397-08002B2CF9AE}" pid="3" name="ClassificationContentMarkingHeaderText">
    <vt:lpwstr>[Public]</vt:lpwstr>
  </property>
</Properties>
</file>